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8" r:id="rId2"/>
    <p:sldId id="418" r:id="rId3"/>
    <p:sldId id="405" r:id="rId4"/>
    <p:sldId id="406" r:id="rId5"/>
    <p:sldId id="403" r:id="rId6"/>
    <p:sldId id="404" r:id="rId7"/>
    <p:sldId id="388" r:id="rId8"/>
    <p:sldId id="420" r:id="rId9"/>
    <p:sldId id="355" r:id="rId10"/>
    <p:sldId id="360" r:id="rId11"/>
    <p:sldId id="364" r:id="rId12"/>
    <p:sldId id="365" r:id="rId13"/>
    <p:sldId id="359" r:id="rId14"/>
    <p:sldId id="385" r:id="rId15"/>
    <p:sldId id="415" r:id="rId16"/>
    <p:sldId id="368" r:id="rId17"/>
    <p:sldId id="369" r:id="rId18"/>
    <p:sldId id="411" r:id="rId19"/>
    <p:sldId id="380" r:id="rId20"/>
    <p:sldId id="412" r:id="rId21"/>
    <p:sldId id="381" r:id="rId22"/>
    <p:sldId id="427" r:id="rId23"/>
    <p:sldId id="383" r:id="rId24"/>
    <p:sldId id="428" r:id="rId25"/>
    <p:sldId id="320"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22" autoAdjust="0"/>
    <p:restoredTop sz="94660"/>
  </p:normalViewPr>
  <p:slideViewPr>
    <p:cSldViewPr snapToGrid="0">
      <p:cViewPr varScale="1">
        <p:scale>
          <a:sx n="92" d="100"/>
          <a:sy n="92" d="100"/>
        </p:scale>
        <p:origin x="72" y="3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7699533-B32B-4077-A922-9F84F4CA26C9}" type="datetimeFigureOut">
              <a:rPr lang="en-US" smtClean="0"/>
              <a:t>3/10/2021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31D263-28F0-43D7-8438-683D1EBA0D08}" type="slidenum">
              <a:rPr lang="en-US" smtClean="0"/>
              <a:t>‹#›</a:t>
            </a:fld>
            <a:endParaRPr lang="en-US"/>
          </a:p>
        </p:txBody>
      </p:sp>
    </p:spTree>
    <p:extLst>
      <p:ext uri="{BB962C8B-B14F-4D97-AF65-F5344CB8AC3E}">
        <p14:creationId xmlns:p14="http://schemas.microsoft.com/office/powerpoint/2010/main" val="20621509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7699533-B32B-4077-A922-9F84F4CA26C9}" type="datetimeFigureOut">
              <a:rPr lang="en-US" smtClean="0"/>
              <a:t>3/10/2021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31D263-28F0-43D7-8438-683D1EBA0D08}" type="slidenum">
              <a:rPr lang="en-US" smtClean="0"/>
              <a:t>‹#›</a:t>
            </a:fld>
            <a:endParaRPr lang="en-US"/>
          </a:p>
        </p:txBody>
      </p:sp>
    </p:spTree>
    <p:extLst>
      <p:ext uri="{BB962C8B-B14F-4D97-AF65-F5344CB8AC3E}">
        <p14:creationId xmlns:p14="http://schemas.microsoft.com/office/powerpoint/2010/main" val="15769985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7699533-B32B-4077-A922-9F84F4CA26C9}" type="datetimeFigureOut">
              <a:rPr lang="en-US" smtClean="0"/>
              <a:t>3/10/2021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31D263-28F0-43D7-8438-683D1EBA0D08}" type="slidenum">
              <a:rPr lang="en-US" smtClean="0"/>
              <a:t>‹#›</a:t>
            </a:fld>
            <a:endParaRPr lang="en-US"/>
          </a:p>
        </p:txBody>
      </p:sp>
    </p:spTree>
    <p:extLst>
      <p:ext uri="{BB962C8B-B14F-4D97-AF65-F5344CB8AC3E}">
        <p14:creationId xmlns:p14="http://schemas.microsoft.com/office/powerpoint/2010/main" val="40517859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7699533-B32B-4077-A922-9F84F4CA26C9}" type="datetimeFigureOut">
              <a:rPr lang="en-US" smtClean="0"/>
              <a:t>3/10/2021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31D263-28F0-43D7-8438-683D1EBA0D08}" type="slidenum">
              <a:rPr lang="en-US" smtClean="0"/>
              <a:t>‹#›</a:t>
            </a:fld>
            <a:endParaRPr lang="en-US"/>
          </a:p>
        </p:txBody>
      </p:sp>
    </p:spTree>
    <p:extLst>
      <p:ext uri="{BB962C8B-B14F-4D97-AF65-F5344CB8AC3E}">
        <p14:creationId xmlns:p14="http://schemas.microsoft.com/office/powerpoint/2010/main" val="18495714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7699533-B32B-4077-A922-9F84F4CA26C9}" type="datetimeFigureOut">
              <a:rPr lang="en-US" smtClean="0"/>
              <a:t>3/10/2021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31D263-28F0-43D7-8438-683D1EBA0D08}" type="slidenum">
              <a:rPr lang="en-US" smtClean="0"/>
              <a:t>‹#›</a:t>
            </a:fld>
            <a:endParaRPr lang="en-US"/>
          </a:p>
        </p:txBody>
      </p:sp>
    </p:spTree>
    <p:extLst>
      <p:ext uri="{BB962C8B-B14F-4D97-AF65-F5344CB8AC3E}">
        <p14:creationId xmlns:p14="http://schemas.microsoft.com/office/powerpoint/2010/main" val="38679679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7699533-B32B-4077-A922-9F84F4CA26C9}" type="datetimeFigureOut">
              <a:rPr lang="en-US" smtClean="0"/>
              <a:t>3/10/2021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31D263-28F0-43D7-8438-683D1EBA0D08}" type="slidenum">
              <a:rPr lang="en-US" smtClean="0"/>
              <a:t>‹#›</a:t>
            </a:fld>
            <a:endParaRPr lang="en-US"/>
          </a:p>
        </p:txBody>
      </p:sp>
    </p:spTree>
    <p:extLst>
      <p:ext uri="{BB962C8B-B14F-4D97-AF65-F5344CB8AC3E}">
        <p14:creationId xmlns:p14="http://schemas.microsoft.com/office/powerpoint/2010/main" val="41151708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7699533-B32B-4077-A922-9F84F4CA26C9}" type="datetimeFigureOut">
              <a:rPr lang="en-US" smtClean="0"/>
              <a:t>3/10/2021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231D263-28F0-43D7-8438-683D1EBA0D08}" type="slidenum">
              <a:rPr lang="en-US" smtClean="0"/>
              <a:t>‹#›</a:t>
            </a:fld>
            <a:endParaRPr lang="en-US"/>
          </a:p>
        </p:txBody>
      </p:sp>
    </p:spTree>
    <p:extLst>
      <p:ext uri="{BB962C8B-B14F-4D97-AF65-F5344CB8AC3E}">
        <p14:creationId xmlns:p14="http://schemas.microsoft.com/office/powerpoint/2010/main" val="21151831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7699533-B32B-4077-A922-9F84F4CA26C9}" type="datetimeFigureOut">
              <a:rPr lang="en-US" smtClean="0"/>
              <a:t>3/10/2021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231D263-28F0-43D7-8438-683D1EBA0D08}" type="slidenum">
              <a:rPr lang="en-US" smtClean="0"/>
              <a:t>‹#›</a:t>
            </a:fld>
            <a:endParaRPr lang="en-US"/>
          </a:p>
        </p:txBody>
      </p:sp>
    </p:spTree>
    <p:extLst>
      <p:ext uri="{BB962C8B-B14F-4D97-AF65-F5344CB8AC3E}">
        <p14:creationId xmlns:p14="http://schemas.microsoft.com/office/powerpoint/2010/main" val="13548930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699533-B32B-4077-A922-9F84F4CA26C9}" type="datetimeFigureOut">
              <a:rPr lang="en-US" smtClean="0"/>
              <a:t>3/10/2021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231D263-28F0-43D7-8438-683D1EBA0D08}" type="slidenum">
              <a:rPr lang="en-US" smtClean="0"/>
              <a:t>‹#›</a:t>
            </a:fld>
            <a:endParaRPr lang="en-US"/>
          </a:p>
        </p:txBody>
      </p:sp>
    </p:spTree>
    <p:extLst>
      <p:ext uri="{BB962C8B-B14F-4D97-AF65-F5344CB8AC3E}">
        <p14:creationId xmlns:p14="http://schemas.microsoft.com/office/powerpoint/2010/main" val="26249733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699533-B32B-4077-A922-9F84F4CA26C9}" type="datetimeFigureOut">
              <a:rPr lang="en-US" smtClean="0"/>
              <a:t>3/10/2021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31D263-28F0-43D7-8438-683D1EBA0D08}" type="slidenum">
              <a:rPr lang="en-US" smtClean="0"/>
              <a:t>‹#›</a:t>
            </a:fld>
            <a:endParaRPr lang="en-US"/>
          </a:p>
        </p:txBody>
      </p:sp>
    </p:spTree>
    <p:extLst>
      <p:ext uri="{BB962C8B-B14F-4D97-AF65-F5344CB8AC3E}">
        <p14:creationId xmlns:p14="http://schemas.microsoft.com/office/powerpoint/2010/main" val="14557410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699533-B32B-4077-A922-9F84F4CA26C9}" type="datetimeFigureOut">
              <a:rPr lang="en-US" smtClean="0"/>
              <a:t>3/10/2021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31D263-28F0-43D7-8438-683D1EBA0D08}" type="slidenum">
              <a:rPr lang="en-US" smtClean="0"/>
              <a:t>‹#›</a:t>
            </a:fld>
            <a:endParaRPr lang="en-US"/>
          </a:p>
        </p:txBody>
      </p:sp>
    </p:spTree>
    <p:extLst>
      <p:ext uri="{BB962C8B-B14F-4D97-AF65-F5344CB8AC3E}">
        <p14:creationId xmlns:p14="http://schemas.microsoft.com/office/powerpoint/2010/main" val="11426747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699533-B32B-4077-A922-9F84F4CA26C9}" type="datetimeFigureOut">
              <a:rPr lang="en-US" smtClean="0"/>
              <a:t>3/10/2021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31D263-28F0-43D7-8438-683D1EBA0D08}" type="slidenum">
              <a:rPr lang="en-US" smtClean="0"/>
              <a:t>‹#›</a:t>
            </a:fld>
            <a:endParaRPr lang="en-US"/>
          </a:p>
        </p:txBody>
      </p:sp>
    </p:spTree>
    <p:extLst>
      <p:ext uri="{BB962C8B-B14F-4D97-AF65-F5344CB8AC3E}">
        <p14:creationId xmlns:p14="http://schemas.microsoft.com/office/powerpoint/2010/main" val="71829111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hyperlink" Target="https://xceed365.com/blog/2018/11/28/6-tips-on-setting-effective-goals-for-your-employees/" TargetMode="External"/><Relationship Id="rId3" Type="http://schemas.openxmlformats.org/officeDocument/2006/relationships/hyperlink" Target="https://www.drmarclazare.com/blog/low-cost-dental-care-options" TargetMode="External"/><Relationship Id="rId7" Type="http://schemas.openxmlformats.org/officeDocument/2006/relationships/hyperlink" Target="http://media.news.health.ufl.edu/misc/cod-oralhealth/docs/resources/data/er_data/MANATEE_FINAL_1.pdf" TargetMode="External"/><Relationship Id="rId12" Type="http://schemas.openxmlformats.org/officeDocument/2006/relationships/hyperlink" Target="https://www.dentaldelaware.com/news/dentist-accepting-medicaid-georgetown/" TargetMode="External"/><Relationship Id="rId2" Type="http://schemas.openxmlformats.org/officeDocument/2006/relationships/hyperlink" Target="https://pdfslide.net/documents/analgesics-antibiotics-in-pediatric-dentistry.html" TargetMode="External"/><Relationship Id="rId1" Type="http://schemas.openxmlformats.org/officeDocument/2006/relationships/slideLayout" Target="../slideLayouts/slideLayout2.xml"/><Relationship Id="rId6" Type="http://schemas.openxmlformats.org/officeDocument/2006/relationships/hyperlink" Target="https://journalofethics.ama-assn.org/article/language-based-inequity-health-care-who-poor-historian/2017-03" TargetMode="External"/><Relationship Id="rId11" Type="http://schemas.openxmlformats.org/officeDocument/2006/relationships/hyperlink" Target="https://chambleedental.com/blog/how-to-alleviate-tooth-pain/" TargetMode="External"/><Relationship Id="rId5" Type="http://schemas.openxmlformats.org/officeDocument/2006/relationships/hyperlink" Target="/BCD_HPSA_SCR50_Qtr_Smry.pdf" TargetMode="External"/><Relationship Id="rId10" Type="http://schemas.openxmlformats.org/officeDocument/2006/relationships/hyperlink" Target="https://www.apa.org/monitor/2019/12/ce-corner-race" TargetMode="External"/><Relationship Id="rId4" Type="http://schemas.openxmlformats.org/officeDocument/2006/relationships/hyperlink" Target="https://ercare24.com/can-emergency-rooms-provide-dental-care/" TargetMode="External"/><Relationship Id="rId9" Type="http://schemas.openxmlformats.org/officeDocument/2006/relationships/hyperlink" Target="https://health.gov/healthypeople/objectives-and-data/browse-objectives/health-care/increase-use-oral-health-care-system-oh-08"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90945"/>
            <a:ext cx="10377055" cy="1011382"/>
          </a:xfrm>
        </p:spPr>
        <p:txBody>
          <a:bodyPr>
            <a:normAutofit fontScale="90000"/>
          </a:bodyPr>
          <a:lstStyle/>
          <a:p>
            <a:pPr algn="ctr"/>
            <a:r>
              <a:rPr lang="en-US" sz="2700" dirty="0"/>
              <a:t/>
            </a:r>
            <a:br>
              <a:rPr lang="en-US" sz="2700" dirty="0"/>
            </a:br>
            <a:r>
              <a:rPr lang="en-US" sz="2700" dirty="0"/>
              <a:t/>
            </a:r>
            <a:br>
              <a:rPr lang="en-US" sz="2700" dirty="0"/>
            </a:br>
            <a:r>
              <a:rPr lang="en-US" sz="2700" dirty="0"/>
              <a:t/>
            </a:r>
            <a:br>
              <a:rPr lang="en-US" sz="2700" dirty="0"/>
            </a:br>
            <a:r>
              <a:rPr lang="en-US" sz="2700" dirty="0"/>
              <a:t/>
            </a:r>
            <a:br>
              <a:rPr lang="en-US" sz="2700" dirty="0"/>
            </a:br>
            <a:r>
              <a:rPr lang="en-US" sz="2700" dirty="0"/>
              <a:t/>
            </a:r>
            <a:br>
              <a:rPr lang="en-US" sz="2700" dirty="0"/>
            </a:br>
            <a:r>
              <a:rPr lang="en-US" sz="2700" i="1" dirty="0">
                <a:latin typeface="+mn-lt"/>
              </a:rPr>
              <a:t>Issue: Using Hospital Emergency Departments in Florida for Dental Problems</a:t>
            </a:r>
            <a:br>
              <a:rPr lang="en-US" sz="2700" i="1" dirty="0">
                <a:latin typeface="+mn-lt"/>
              </a:rPr>
            </a:br>
            <a:r>
              <a:rPr lang="en-US" sz="2700" i="1" dirty="0">
                <a:latin typeface="+mn-lt"/>
              </a:rPr>
              <a:t/>
            </a:r>
            <a:br>
              <a:rPr lang="en-US" sz="2700" i="1" dirty="0">
                <a:latin typeface="+mn-lt"/>
              </a:rPr>
            </a:br>
            <a:r>
              <a:rPr lang="en-US" sz="2700" i="1" dirty="0">
                <a:latin typeface="+mn-lt"/>
              </a:rPr>
              <a:t>Population: Underserved, Lower Socioeconomic Adults in Manatee County, Florida </a:t>
            </a:r>
            <a:r>
              <a:rPr lang="en-US" sz="2700" i="1" dirty="0">
                <a:latin typeface="Calisto MT" panose="02040603050505030304" pitchFamily="18" charset="0"/>
              </a:rPr>
              <a:t/>
            </a:r>
            <a:br>
              <a:rPr lang="en-US" sz="2700" i="1" dirty="0">
                <a:latin typeface="Calisto MT" panose="02040603050505030304" pitchFamily="18" charset="0"/>
              </a:rPr>
            </a:br>
            <a:r>
              <a:rPr lang="en-US" dirty="0"/>
              <a:t/>
            </a:r>
            <a:br>
              <a:rPr lang="en-US" dirty="0"/>
            </a:br>
            <a:r>
              <a:rPr lang="en-US" dirty="0"/>
              <a:t/>
            </a:r>
            <a:br>
              <a:rPr lang="en-US" dirty="0"/>
            </a:br>
            <a:endParaRPr lang="en-US" dirty="0"/>
          </a:p>
        </p:txBody>
      </p:sp>
      <p:sp>
        <p:nvSpPr>
          <p:cNvPr id="3" name="Content Placeholder 2"/>
          <p:cNvSpPr>
            <a:spLocks noGrp="1"/>
          </p:cNvSpPr>
          <p:nvPr>
            <p:ph idx="1"/>
          </p:nvPr>
        </p:nvSpPr>
        <p:spPr>
          <a:xfrm>
            <a:off x="789709" y="2292440"/>
            <a:ext cx="11215255" cy="5078178"/>
          </a:xfrm>
        </p:spPr>
        <p:txBody>
          <a:bodyPr>
            <a:noAutofit/>
          </a:bodyPr>
          <a:lstStyle/>
          <a:p>
            <a:pPr marL="0" indent="0">
              <a:buNone/>
            </a:pPr>
            <a:r>
              <a:rPr lang="en-US" sz="1400" b="1" u="sng" dirty="0" smtClean="0">
                <a:solidFill>
                  <a:srgbClr val="FFFF00"/>
                </a:solidFill>
              </a:rPr>
              <a:t>Goal</a:t>
            </a:r>
            <a:r>
              <a:rPr lang="en-US" sz="1400" dirty="0" smtClean="0"/>
              <a:t>: </a:t>
            </a:r>
            <a:r>
              <a:rPr lang="en-US" sz="1400" dirty="0" smtClean="0"/>
              <a:t>To build and staff three hospital dental clinics inside Manatee County Hospitals to reduce </a:t>
            </a:r>
            <a:r>
              <a:rPr lang="en-US" sz="1400" dirty="0" smtClean="0"/>
              <a:t>health care costs and improve patient </a:t>
            </a:r>
            <a:r>
              <a:rPr lang="en-US" sz="1400" dirty="0" smtClean="0"/>
              <a:t>care. </a:t>
            </a:r>
          </a:p>
          <a:p>
            <a:pPr marL="0" indent="0">
              <a:buNone/>
            </a:pPr>
            <a:r>
              <a:rPr lang="en-US" sz="1400" dirty="0"/>
              <a:t>  </a:t>
            </a:r>
            <a:r>
              <a:rPr lang="en-US" sz="1400" dirty="0" smtClean="0"/>
              <a:t>   1.1 </a:t>
            </a:r>
            <a:r>
              <a:rPr lang="en-US" sz="1400" u="sng" dirty="0" smtClean="0"/>
              <a:t>Objective</a:t>
            </a:r>
            <a:r>
              <a:rPr lang="en-US" sz="1400" dirty="0" smtClean="0"/>
              <a:t>: Within six months secure funding for the dental clinics, build community partnerships and launch social media campaigns that focus on the new hospital dental clinics that are available for the underserved, lower socioeconomic adults in Manatee County, Florida.</a:t>
            </a:r>
            <a:endParaRPr lang="en-US" sz="1400" dirty="0" smtClean="0"/>
          </a:p>
          <a:p>
            <a:pPr marL="0" indent="0">
              <a:buNone/>
            </a:pPr>
            <a:r>
              <a:rPr lang="en-US" sz="1400" dirty="0"/>
              <a:t> </a:t>
            </a:r>
            <a:r>
              <a:rPr lang="en-US" sz="1400" dirty="0" smtClean="0"/>
              <a:t>   </a:t>
            </a:r>
            <a:r>
              <a:rPr lang="en-US" sz="1400" dirty="0" smtClean="0"/>
              <a:t>  1.2 </a:t>
            </a:r>
            <a:r>
              <a:rPr lang="en-US" sz="1400" u="sng" dirty="0" smtClean="0"/>
              <a:t>Objective</a:t>
            </a:r>
            <a:r>
              <a:rPr lang="en-US" sz="1400" dirty="0" smtClean="0"/>
              <a:t>: By the end of the program, increase the proportion of adults in Manatee County, Florida who receive preventive interventions and oral health care education by 75%.</a:t>
            </a:r>
          </a:p>
          <a:p>
            <a:pPr marL="0" indent="0">
              <a:buNone/>
            </a:pPr>
            <a:r>
              <a:rPr lang="en-US" sz="1400" dirty="0" smtClean="0"/>
              <a:t>     </a:t>
            </a:r>
            <a:r>
              <a:rPr lang="en-US" sz="1400" dirty="0" smtClean="0"/>
              <a:t>1.3 </a:t>
            </a:r>
            <a:r>
              <a:rPr lang="en-US" sz="1400" u="sng" dirty="0" smtClean="0"/>
              <a:t>Objective</a:t>
            </a:r>
            <a:r>
              <a:rPr lang="en-US" sz="1400" dirty="0" smtClean="0"/>
              <a:t>: By the end of the program, improve access to dental care for underserved, low socioeconomic adults in Manatee County by 50%.</a:t>
            </a:r>
          </a:p>
          <a:p>
            <a:pPr marL="0" indent="0">
              <a:buNone/>
            </a:pPr>
            <a:r>
              <a:rPr lang="en-US" sz="1400" b="1" u="sng" dirty="0" smtClean="0">
                <a:solidFill>
                  <a:srgbClr val="FFFF00"/>
                </a:solidFill>
              </a:rPr>
              <a:t>Goal</a:t>
            </a:r>
            <a:r>
              <a:rPr lang="en-US" sz="1400" dirty="0" smtClean="0"/>
              <a:t>: To reduce </a:t>
            </a:r>
            <a:r>
              <a:rPr lang="en-US" sz="1400" dirty="0" smtClean="0"/>
              <a:t>Emergency Department </a:t>
            </a:r>
            <a:r>
              <a:rPr lang="en-US" sz="1400" dirty="0" smtClean="0"/>
              <a:t>dependency for the underserved, lower socioeconomic adults with dental caries and the pain associated with dental emergencies in Manatee County, Florida. </a:t>
            </a:r>
          </a:p>
          <a:p>
            <a:pPr marL="0" indent="0">
              <a:buNone/>
            </a:pPr>
            <a:r>
              <a:rPr lang="en-US" sz="1400" dirty="0" smtClean="0"/>
              <a:t>     1.1 </a:t>
            </a:r>
            <a:r>
              <a:rPr lang="en-US" sz="1400" u="sng" dirty="0" smtClean="0"/>
              <a:t>Objective</a:t>
            </a:r>
            <a:r>
              <a:rPr lang="en-US" sz="1400" dirty="0" smtClean="0"/>
              <a:t>: By the end of the program, adults with non-traumatic dental-related problems managed in the ER will be decreased by 50% in Manatee County, Florida.</a:t>
            </a:r>
          </a:p>
          <a:p>
            <a:pPr marL="0" indent="0">
              <a:buNone/>
            </a:pPr>
            <a:r>
              <a:rPr lang="en-US" sz="1400" dirty="0" smtClean="0"/>
              <a:t>     1.2 </a:t>
            </a:r>
            <a:r>
              <a:rPr lang="en-US" sz="1400" u="sng" dirty="0" smtClean="0"/>
              <a:t>Objective</a:t>
            </a:r>
            <a:r>
              <a:rPr lang="en-US" sz="1400" dirty="0" smtClean="0"/>
              <a:t>: By the end of the program, adult dental patients with repeat visits to the ER in Manatee County, Florida will decrease by 75%. </a:t>
            </a:r>
          </a:p>
          <a:p>
            <a:pPr marL="0" indent="0">
              <a:buNone/>
            </a:pPr>
            <a:r>
              <a:rPr lang="en-US" sz="1400" dirty="0" smtClean="0"/>
              <a:t>     1.3 </a:t>
            </a:r>
            <a:r>
              <a:rPr lang="en-US" sz="1400" u="sng" dirty="0" smtClean="0"/>
              <a:t>Objective</a:t>
            </a:r>
            <a:r>
              <a:rPr lang="en-US" sz="1400" dirty="0" smtClean="0"/>
              <a:t>: By the end of the program, the barriers to accessing dental care to the underserved, lower socioeconomic adult population in Manatee County, Florida will be reduced by 35%.</a:t>
            </a:r>
          </a:p>
          <a:p>
            <a:pPr marL="0" indent="0">
              <a:buNone/>
            </a:pPr>
            <a:r>
              <a:rPr lang="en-US" sz="1400" dirty="0" smtClean="0"/>
              <a:t>     </a:t>
            </a:r>
            <a:endParaRPr lang="en-US" sz="1400" dirty="0"/>
          </a:p>
        </p:txBody>
      </p:sp>
      <p:pic>
        <p:nvPicPr>
          <p:cNvPr id="4" name="Picture 3"/>
          <p:cNvPicPr>
            <a:picLocks noChangeAspect="1"/>
          </p:cNvPicPr>
          <p:nvPr/>
        </p:nvPicPr>
        <p:blipFill>
          <a:blip r:embed="rId2"/>
          <a:stretch>
            <a:fillRect/>
          </a:stretch>
        </p:blipFill>
        <p:spPr>
          <a:xfrm>
            <a:off x="838200" y="1542050"/>
            <a:ext cx="2864945" cy="750390"/>
          </a:xfrm>
          <a:prstGeom prst="rect">
            <a:avLst/>
          </a:prstGeom>
        </p:spPr>
      </p:pic>
    </p:spTree>
    <p:extLst>
      <p:ext uri="{BB962C8B-B14F-4D97-AF65-F5344CB8AC3E}">
        <p14:creationId xmlns:p14="http://schemas.microsoft.com/office/powerpoint/2010/main" val="31375334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273" y="316922"/>
            <a:ext cx="3566860" cy="5994978"/>
          </a:xfrm>
        </p:spPr>
        <p:txBody>
          <a:bodyPr>
            <a:noAutofit/>
          </a:bodyPr>
          <a:lstStyle/>
          <a:p>
            <a:pPr algn="ctr"/>
            <a:r>
              <a:rPr lang="en-US" sz="2800" b="1" i="1" dirty="0"/>
              <a:t/>
            </a:r>
            <a:br>
              <a:rPr lang="en-US" sz="2800" b="1" i="1" dirty="0"/>
            </a:br>
            <a:r>
              <a:rPr lang="en-US" sz="2400" i="1" dirty="0">
                <a:latin typeface="+mn-lt"/>
              </a:rPr>
              <a:t>As of December 31, 2020, Florida had 259 dental care health professional shortage areas. This is by far the greatest projected shortfall of dentists among the states</a:t>
            </a:r>
            <a:r>
              <a:rPr lang="en-US" sz="2400" b="1" i="1" dirty="0">
                <a:latin typeface="+mn-lt"/>
              </a:rPr>
              <a:t>.</a:t>
            </a:r>
            <a:br>
              <a:rPr lang="en-US" sz="2400" b="1" i="1" dirty="0">
                <a:latin typeface="+mn-lt"/>
              </a:rPr>
            </a:br>
            <a:endParaRPr lang="en-US" sz="2400" b="1" i="1" dirty="0">
              <a:latin typeface="+mn-lt"/>
            </a:endParaRPr>
          </a:p>
        </p:txBody>
      </p:sp>
      <p:pic>
        <p:nvPicPr>
          <p:cNvPr id="6" name="Content Placeholder 5"/>
          <p:cNvPicPr>
            <a:picLocks noGrp="1" noChangeAspect="1"/>
          </p:cNvPicPr>
          <p:nvPr>
            <p:ph idx="1"/>
          </p:nvPr>
        </p:nvPicPr>
        <p:blipFill>
          <a:blip r:embed="rId2"/>
          <a:stretch>
            <a:fillRect/>
          </a:stretch>
        </p:blipFill>
        <p:spPr>
          <a:xfrm>
            <a:off x="3636133" y="316922"/>
            <a:ext cx="8083642" cy="6187311"/>
          </a:xfrm>
          <a:prstGeom prst="rect">
            <a:avLst/>
          </a:prstGeom>
        </p:spPr>
      </p:pic>
      <p:sp>
        <p:nvSpPr>
          <p:cNvPr id="5" name="Oval 4"/>
          <p:cNvSpPr/>
          <p:nvPr/>
        </p:nvSpPr>
        <p:spPr>
          <a:xfrm flipV="1">
            <a:off x="2930237" y="6082722"/>
            <a:ext cx="6192982" cy="4583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66416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3487" y="55418"/>
            <a:ext cx="11629623" cy="1854265"/>
          </a:xfrm>
        </p:spPr>
        <p:txBody>
          <a:bodyPr>
            <a:noAutofit/>
          </a:bodyPr>
          <a:lstStyle/>
          <a:p>
            <a:pPr algn="ctr"/>
            <a:r>
              <a:rPr lang="en-US" sz="1800" i="1" dirty="0">
                <a:latin typeface="Calisto MT" panose="02040603050505030304" pitchFamily="18" charset="0"/>
              </a:rPr>
              <a:t/>
            </a:r>
            <a:br>
              <a:rPr lang="en-US" sz="1800" i="1" dirty="0">
                <a:latin typeface="Calisto MT" panose="02040603050505030304" pitchFamily="18" charset="0"/>
              </a:rPr>
            </a:br>
            <a:r>
              <a:rPr lang="en-US" sz="2400" i="1" dirty="0">
                <a:latin typeface="+mn-lt"/>
              </a:rPr>
              <a:t>The number of dental-related visits to Florida </a:t>
            </a:r>
            <a:r>
              <a:rPr lang="en-US" sz="2400" i="1" dirty="0" smtClean="0">
                <a:latin typeface="+mn-lt"/>
              </a:rPr>
              <a:t>Emergency </a:t>
            </a:r>
            <a:r>
              <a:rPr lang="en-US" sz="2400" i="1" dirty="0" smtClean="0">
                <a:latin typeface="+mn-lt"/>
              </a:rPr>
              <a:t>Departments by </a:t>
            </a:r>
            <a:r>
              <a:rPr lang="en-US" sz="2400" i="1" dirty="0">
                <a:latin typeface="+mn-lt"/>
              </a:rPr>
              <a:t>persons aged 25-34 years comprised a larger proportion of visits than any other age group, accounting for about one-third (34.9%).</a:t>
            </a:r>
            <a:br>
              <a:rPr lang="en-US" sz="2400" i="1" dirty="0">
                <a:latin typeface="+mn-lt"/>
              </a:rPr>
            </a:br>
            <a:r>
              <a:rPr lang="en-US" sz="2400" i="1" dirty="0">
                <a:latin typeface="+mn-lt"/>
              </a:rPr>
              <a:t>About three-quarters of visits were by individuals covered by Medicaid (39.0%) or self-pay (35.6</a:t>
            </a:r>
            <a:r>
              <a:rPr lang="en-US" sz="2400" i="1" dirty="0" smtClean="0">
                <a:latin typeface="+mn-lt"/>
              </a:rPr>
              <a:t>%).</a:t>
            </a:r>
            <a:r>
              <a:rPr lang="en-US" sz="1800" i="1" dirty="0">
                <a:latin typeface="+mn-lt"/>
              </a:rPr>
              <a:t/>
            </a:r>
            <a:br>
              <a:rPr lang="en-US" sz="1800" i="1" dirty="0">
                <a:latin typeface="+mn-lt"/>
              </a:rPr>
            </a:br>
            <a:endParaRPr lang="en-US" sz="1800" dirty="0">
              <a:latin typeface="+mn-lt"/>
            </a:endParaRPr>
          </a:p>
        </p:txBody>
      </p:sp>
      <p:pic>
        <p:nvPicPr>
          <p:cNvPr id="4" name="Content Placeholder 3"/>
          <p:cNvPicPr>
            <a:picLocks noGrp="1" noChangeAspect="1"/>
          </p:cNvPicPr>
          <p:nvPr>
            <p:ph idx="1"/>
          </p:nvPr>
        </p:nvPicPr>
        <p:blipFill>
          <a:blip r:embed="rId2"/>
          <a:stretch>
            <a:fillRect/>
          </a:stretch>
        </p:blipFill>
        <p:spPr>
          <a:xfrm>
            <a:off x="373487" y="1944319"/>
            <a:ext cx="10515600" cy="4618323"/>
          </a:xfrm>
          <a:prstGeom prst="rect">
            <a:avLst/>
          </a:prstGeom>
        </p:spPr>
      </p:pic>
      <p:sp>
        <p:nvSpPr>
          <p:cNvPr id="3" name="Oval 2"/>
          <p:cNvSpPr/>
          <p:nvPr/>
        </p:nvSpPr>
        <p:spPr>
          <a:xfrm>
            <a:off x="5472545" y="5666509"/>
            <a:ext cx="658091" cy="56110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5403273" y="2860964"/>
            <a:ext cx="789709" cy="22167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122816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9070" y="365126"/>
            <a:ext cx="10515600" cy="521566"/>
          </a:xfrm>
        </p:spPr>
        <p:txBody>
          <a:bodyPr>
            <a:noAutofit/>
          </a:bodyPr>
          <a:lstStyle/>
          <a:p>
            <a:pPr algn="ctr"/>
            <a:r>
              <a:rPr lang="en-US" sz="2400" i="1" dirty="0">
                <a:latin typeface="+mn-lt"/>
              </a:rPr>
              <a:t>Total charges for dental-related emergency department visits in Florida increased about four-fold from $47.7 million in 2005 to $234.4 million in 2014. </a:t>
            </a:r>
          </a:p>
        </p:txBody>
      </p:sp>
      <p:pic>
        <p:nvPicPr>
          <p:cNvPr id="4" name="Content Placeholder 3"/>
          <p:cNvPicPr>
            <a:picLocks noGrp="1" noChangeAspect="1"/>
          </p:cNvPicPr>
          <p:nvPr>
            <p:ph idx="1"/>
          </p:nvPr>
        </p:nvPicPr>
        <p:blipFill>
          <a:blip r:embed="rId2"/>
          <a:stretch>
            <a:fillRect/>
          </a:stretch>
        </p:blipFill>
        <p:spPr>
          <a:xfrm>
            <a:off x="2472385" y="1349880"/>
            <a:ext cx="7286625" cy="4305300"/>
          </a:xfrm>
          <a:prstGeom prst="rect">
            <a:avLst/>
          </a:prstGeom>
        </p:spPr>
      </p:pic>
    </p:spTree>
    <p:extLst>
      <p:ext uri="{BB962C8B-B14F-4D97-AF65-F5344CB8AC3E}">
        <p14:creationId xmlns:p14="http://schemas.microsoft.com/office/powerpoint/2010/main" val="38138220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257" y="225439"/>
            <a:ext cx="1248177" cy="2092758"/>
          </a:xfrm>
        </p:spPr>
        <p:txBody>
          <a:bodyPr>
            <a:normAutofit/>
          </a:bodyPr>
          <a:lstStyle/>
          <a:p>
            <a:pPr algn="ctr"/>
            <a:r>
              <a:rPr lang="en-US" sz="2400" i="1" dirty="0">
                <a:latin typeface="Calisto MT" panose="02040603050505030304" pitchFamily="18" charset="0"/>
              </a:rPr>
              <a:t>Manatee County Statistics</a:t>
            </a:r>
          </a:p>
        </p:txBody>
      </p:sp>
      <p:pic>
        <p:nvPicPr>
          <p:cNvPr id="4" name="Content Placeholder 3"/>
          <p:cNvPicPr>
            <a:picLocks noGrp="1" noChangeAspect="1"/>
          </p:cNvPicPr>
          <p:nvPr>
            <p:ph idx="1"/>
          </p:nvPr>
        </p:nvPicPr>
        <p:blipFill>
          <a:blip r:embed="rId2"/>
          <a:stretch>
            <a:fillRect/>
          </a:stretch>
        </p:blipFill>
        <p:spPr>
          <a:xfrm>
            <a:off x="1617370" y="134010"/>
            <a:ext cx="10380373" cy="6589979"/>
          </a:xfrm>
          <a:prstGeom prst="rect">
            <a:avLst/>
          </a:prstGeom>
        </p:spPr>
      </p:pic>
      <p:sp>
        <p:nvSpPr>
          <p:cNvPr id="3" name="Oval 2"/>
          <p:cNvSpPr/>
          <p:nvPr/>
        </p:nvSpPr>
        <p:spPr>
          <a:xfrm>
            <a:off x="1655619" y="1159099"/>
            <a:ext cx="9986882" cy="90152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26359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8545"/>
            <a:ext cx="10515600" cy="689317"/>
          </a:xfrm>
        </p:spPr>
        <p:txBody>
          <a:bodyPr>
            <a:normAutofit fontScale="90000"/>
          </a:bodyPr>
          <a:lstStyle/>
          <a:p>
            <a:pPr algn="ctr"/>
            <a:r>
              <a:rPr lang="en-US" sz="2400" dirty="0">
                <a:latin typeface="Calisto MT" panose="02040603050505030304" pitchFamily="18" charset="0"/>
              </a:rPr>
              <a:t> </a:t>
            </a:r>
            <a:br>
              <a:rPr lang="en-US" sz="2400" dirty="0">
                <a:latin typeface="Calisto MT" panose="02040603050505030304" pitchFamily="18" charset="0"/>
              </a:rPr>
            </a:br>
            <a:endParaRPr lang="en-US" sz="2400" dirty="0">
              <a:latin typeface="Calisto MT" panose="02040603050505030304" pitchFamily="18" charset="0"/>
            </a:endParaRPr>
          </a:p>
        </p:txBody>
      </p:sp>
      <p:pic>
        <p:nvPicPr>
          <p:cNvPr id="5" name="Content Placeholder 3"/>
          <p:cNvPicPr>
            <a:picLocks noChangeAspect="1"/>
          </p:cNvPicPr>
          <p:nvPr/>
        </p:nvPicPr>
        <p:blipFill>
          <a:blip r:embed="rId2"/>
          <a:stretch>
            <a:fillRect/>
          </a:stretch>
        </p:blipFill>
        <p:spPr>
          <a:xfrm>
            <a:off x="1917167" y="532157"/>
            <a:ext cx="9821437" cy="5953792"/>
          </a:xfrm>
          <a:prstGeom prst="rect">
            <a:avLst/>
          </a:prstGeom>
        </p:spPr>
      </p:pic>
      <p:sp>
        <p:nvSpPr>
          <p:cNvPr id="3" name="Oval 2"/>
          <p:cNvSpPr/>
          <p:nvPr/>
        </p:nvSpPr>
        <p:spPr>
          <a:xfrm>
            <a:off x="2459865" y="1468192"/>
            <a:ext cx="2073498" cy="33192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286411" y="1136950"/>
            <a:ext cx="1413599" cy="5078313"/>
          </a:xfrm>
          <a:prstGeom prst="rect">
            <a:avLst/>
          </a:prstGeom>
          <a:noFill/>
        </p:spPr>
        <p:txBody>
          <a:bodyPr wrap="square" rtlCol="0">
            <a:spAutoFit/>
          </a:bodyPr>
          <a:lstStyle/>
          <a:p>
            <a:r>
              <a:rPr lang="en-US" dirty="0"/>
              <a:t>MOV - Measure of Variability: Probable range of values resulting from random fluctuations in the number of events. The MOV is useful for comparing rates to a goal or standard.</a:t>
            </a:r>
          </a:p>
        </p:txBody>
      </p:sp>
    </p:spTree>
    <p:extLst>
      <p:ext uri="{BB962C8B-B14F-4D97-AF65-F5344CB8AC3E}">
        <p14:creationId xmlns:p14="http://schemas.microsoft.com/office/powerpoint/2010/main" val="17230319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1381" y="298601"/>
            <a:ext cx="10515600" cy="1325563"/>
          </a:xfrm>
        </p:spPr>
        <p:txBody>
          <a:bodyPr>
            <a:noAutofit/>
          </a:bodyPr>
          <a:lstStyle/>
          <a:p>
            <a:pPr algn="ctr"/>
            <a:r>
              <a:rPr lang="en-US" sz="2400" i="1" dirty="0">
                <a:latin typeface="+mn-lt"/>
              </a:rPr>
              <a:t>The only way that I can see a positive impact and a substantial reduction in ER visits for adults with oral pain is to bring a solution directly to the </a:t>
            </a:r>
            <a:r>
              <a:rPr lang="en-US" sz="2400" i="1" dirty="0" smtClean="0">
                <a:latin typeface="+mn-lt"/>
              </a:rPr>
              <a:t>communities where </a:t>
            </a:r>
            <a:r>
              <a:rPr lang="en-US" sz="2400" i="1" dirty="0">
                <a:latin typeface="+mn-lt"/>
              </a:rPr>
              <a:t>we live. </a:t>
            </a:r>
            <a:r>
              <a:rPr lang="en-US" sz="2400" i="1" dirty="0">
                <a:latin typeface="Calisto MT" panose="02040603050505030304" pitchFamily="18" charset="0"/>
              </a:rPr>
              <a:t/>
            </a:r>
            <a:br>
              <a:rPr lang="en-US" sz="2400" i="1" dirty="0">
                <a:latin typeface="Calisto MT" panose="02040603050505030304" pitchFamily="18" charset="0"/>
              </a:rPr>
            </a:br>
            <a:endParaRPr lang="en-US" sz="2400" i="1" dirty="0"/>
          </a:p>
        </p:txBody>
      </p:sp>
      <p:sp>
        <p:nvSpPr>
          <p:cNvPr id="4" name="Content Placeholder 2"/>
          <p:cNvSpPr txBox="1">
            <a:spLocks/>
          </p:cNvSpPr>
          <p:nvPr/>
        </p:nvSpPr>
        <p:spPr>
          <a:xfrm>
            <a:off x="820285" y="2160915"/>
            <a:ext cx="9709283" cy="408329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6" name="Picture 2" descr="841,392 Solution Stock Photos, Pictures &amp; Royalty-Free Images - iStock"/>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99855" y="1724891"/>
            <a:ext cx="7502236" cy="41494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22467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
            </a:r>
            <a:br>
              <a:rPr lang="en-US" dirty="0"/>
            </a:br>
            <a:r>
              <a:rPr lang="en-US" sz="2700" i="1" dirty="0">
                <a:latin typeface="+mn-lt"/>
              </a:rPr>
              <a:t>Initiative: Get People the Right Care, in the Right Setting – Emergency Department to the Dental Chair</a:t>
            </a:r>
            <a:br>
              <a:rPr lang="en-US" sz="2700" i="1" dirty="0">
                <a:latin typeface="+mn-lt"/>
              </a:rPr>
            </a:br>
            <a:endParaRPr lang="en-US" sz="2700" i="1" dirty="0">
              <a:latin typeface="+mn-lt"/>
            </a:endParaRPr>
          </a:p>
        </p:txBody>
      </p:sp>
      <p:pic>
        <p:nvPicPr>
          <p:cNvPr id="4" name="Content Placeholder 3"/>
          <p:cNvPicPr>
            <a:picLocks noGrp="1" noChangeAspect="1"/>
          </p:cNvPicPr>
          <p:nvPr>
            <p:ph idx="1"/>
          </p:nvPr>
        </p:nvPicPr>
        <p:blipFill>
          <a:blip r:embed="rId2"/>
          <a:stretch>
            <a:fillRect/>
          </a:stretch>
        </p:blipFill>
        <p:spPr>
          <a:xfrm>
            <a:off x="4214652" y="1825625"/>
            <a:ext cx="3762695" cy="4351338"/>
          </a:xfrm>
          <a:prstGeom prst="rect">
            <a:avLst/>
          </a:prstGeom>
        </p:spPr>
      </p:pic>
    </p:spTree>
    <p:extLst>
      <p:ext uri="{BB962C8B-B14F-4D97-AF65-F5344CB8AC3E}">
        <p14:creationId xmlns:p14="http://schemas.microsoft.com/office/powerpoint/2010/main" val="3355277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3335" y="231820"/>
            <a:ext cx="11732654" cy="1257544"/>
          </a:xfrm>
        </p:spPr>
        <p:txBody>
          <a:bodyPr>
            <a:normAutofit fontScale="90000"/>
          </a:bodyPr>
          <a:lstStyle/>
          <a:p>
            <a:pPr algn="ctr"/>
            <a:r>
              <a:rPr lang="en-US" sz="4000" i="1" dirty="0">
                <a:latin typeface="+mn-lt"/>
              </a:rPr>
              <a:t/>
            </a:r>
            <a:br>
              <a:rPr lang="en-US" sz="4000" i="1" dirty="0">
                <a:latin typeface="+mn-lt"/>
              </a:rPr>
            </a:br>
            <a:r>
              <a:rPr lang="en-US" sz="4000" i="1" dirty="0">
                <a:latin typeface="+mn-lt"/>
              </a:rPr>
              <a:t/>
            </a:r>
            <a:br>
              <a:rPr lang="en-US" sz="4000" i="1" dirty="0">
                <a:latin typeface="+mn-lt"/>
              </a:rPr>
            </a:br>
            <a:r>
              <a:rPr lang="en-US" sz="4000" i="1" dirty="0">
                <a:latin typeface="+mn-lt"/>
              </a:rPr>
              <a:t/>
            </a:r>
            <a:br>
              <a:rPr lang="en-US" sz="4000" i="1" dirty="0">
                <a:latin typeface="+mn-lt"/>
              </a:rPr>
            </a:br>
            <a:r>
              <a:rPr lang="en-US" sz="4000" i="1" dirty="0">
                <a:latin typeface="+mn-lt"/>
              </a:rPr>
              <a:t/>
            </a:r>
            <a:br>
              <a:rPr lang="en-US" sz="4000" i="1" dirty="0">
                <a:latin typeface="+mn-lt"/>
              </a:rPr>
            </a:br>
            <a:r>
              <a:rPr lang="en-US" sz="2700" i="1" dirty="0" smtClean="0">
                <a:latin typeface="+mn-lt"/>
              </a:rPr>
              <a:t>Plan: Build </a:t>
            </a:r>
            <a:r>
              <a:rPr lang="en-US" sz="2700" i="1" dirty="0">
                <a:latin typeface="+mn-lt"/>
              </a:rPr>
              <a:t>three Hospital Dental Clinics located inside of the Manatee County hospitals staffed with Employees and Volunteers. Patients must be a resident of Manatee County. </a:t>
            </a:r>
            <a:br>
              <a:rPr lang="en-US" sz="2700" i="1" dirty="0">
                <a:latin typeface="+mn-lt"/>
              </a:rPr>
            </a:br>
            <a:r>
              <a:rPr lang="en-US" sz="2700" i="1" dirty="0">
                <a:latin typeface="+mn-lt"/>
              </a:rPr>
              <a:t/>
            </a:r>
            <a:br>
              <a:rPr lang="en-US" sz="2700" i="1" dirty="0">
                <a:latin typeface="+mn-lt"/>
              </a:rPr>
            </a:br>
            <a:r>
              <a:rPr lang="en-US" sz="2700" b="1" i="1" u="sng" dirty="0">
                <a:solidFill>
                  <a:srgbClr val="FF0000"/>
                </a:solidFill>
                <a:latin typeface="+mn-lt"/>
              </a:rPr>
              <a:t>No one will be turned away because of inability to pay.</a:t>
            </a:r>
            <a:br>
              <a:rPr lang="en-US" sz="2700" b="1" i="1" u="sng" dirty="0">
                <a:solidFill>
                  <a:srgbClr val="FF0000"/>
                </a:solidFill>
                <a:latin typeface="+mn-lt"/>
              </a:rPr>
            </a:br>
            <a:r>
              <a:rPr lang="en-US" sz="3100" b="1" i="1" dirty="0">
                <a:latin typeface="+mn-lt"/>
              </a:rPr>
              <a:t/>
            </a:r>
            <a:br>
              <a:rPr lang="en-US" sz="3100" b="1" i="1" dirty="0">
                <a:latin typeface="+mn-lt"/>
              </a:rPr>
            </a:br>
            <a:r>
              <a:rPr lang="en-US" dirty="0"/>
              <a:t/>
            </a:r>
            <a:br>
              <a:rPr lang="en-US" dirty="0"/>
            </a:br>
            <a:endParaRPr lang="en-US" sz="1800" b="1" i="1" dirty="0">
              <a:latin typeface="+mn-lt"/>
            </a:endParaRPr>
          </a:p>
        </p:txBody>
      </p:sp>
      <p:sp>
        <p:nvSpPr>
          <p:cNvPr id="3" name="Content Placeholder 2"/>
          <p:cNvSpPr>
            <a:spLocks noGrp="1"/>
          </p:cNvSpPr>
          <p:nvPr>
            <p:ph idx="1"/>
          </p:nvPr>
        </p:nvSpPr>
        <p:spPr>
          <a:xfrm>
            <a:off x="349876" y="1914366"/>
            <a:ext cx="11599572" cy="4707228"/>
          </a:xfrm>
        </p:spPr>
        <p:txBody>
          <a:bodyPr>
            <a:normAutofit/>
          </a:bodyPr>
          <a:lstStyle/>
          <a:p>
            <a:endParaRPr lang="en-US" sz="2000" dirty="0">
              <a:latin typeface="Calisto MT" panose="02040603050505030304" pitchFamily="18" charset="0"/>
            </a:endParaRPr>
          </a:p>
          <a:p>
            <a:pPr>
              <a:buFont typeface="Wingdings" panose="05000000000000000000" pitchFamily="2" charset="2"/>
              <a:buChar char="Ø"/>
            </a:pPr>
            <a:r>
              <a:rPr lang="en-US" sz="2400" u="sng" dirty="0"/>
              <a:t>Step 1</a:t>
            </a:r>
            <a:r>
              <a:rPr lang="en-US" sz="2400" dirty="0"/>
              <a:t>: Identify the problem- Use of Hospital Emergency Departments in Manatee County, Florida for Dental Problems.</a:t>
            </a:r>
          </a:p>
          <a:p>
            <a:pPr>
              <a:buFont typeface="Wingdings" panose="05000000000000000000" pitchFamily="2" charset="2"/>
              <a:buChar char="Ø"/>
            </a:pPr>
            <a:r>
              <a:rPr lang="en-US" sz="2400" u="sng" dirty="0"/>
              <a:t> Step 2</a:t>
            </a:r>
            <a:r>
              <a:rPr lang="en-US" sz="2400" dirty="0"/>
              <a:t>: Develop a one-page fact sheet about the program in English and Spanish to distribute to any parties that could potentially be involved in the program.</a:t>
            </a:r>
          </a:p>
          <a:p>
            <a:pPr>
              <a:buFont typeface="Wingdings" panose="05000000000000000000" pitchFamily="2" charset="2"/>
              <a:buChar char="Ø"/>
            </a:pPr>
            <a:r>
              <a:rPr lang="en-US" sz="2400" u="sng" dirty="0"/>
              <a:t>Step 3</a:t>
            </a:r>
            <a:r>
              <a:rPr lang="en-US" sz="2400" dirty="0"/>
              <a:t>: Create a manual and course to be trained in communication skills, empathy, cultural awareness, professionalism, emotional </a:t>
            </a:r>
            <a:r>
              <a:rPr lang="en-US" sz="2400" dirty="0" smtClean="0"/>
              <a:t>intelligence</a:t>
            </a:r>
            <a:r>
              <a:rPr lang="en-US" sz="2400" dirty="0"/>
              <a:t>,</a:t>
            </a:r>
            <a:r>
              <a:rPr lang="en-US" sz="2400" dirty="0" smtClean="0"/>
              <a:t> </a:t>
            </a:r>
            <a:r>
              <a:rPr lang="en-US" sz="2400" dirty="0"/>
              <a:t>and mindfulness. </a:t>
            </a:r>
            <a:endParaRPr lang="en-US" sz="2400" b="1" dirty="0"/>
          </a:p>
        </p:txBody>
      </p:sp>
    </p:spTree>
    <p:extLst>
      <p:ext uri="{BB962C8B-B14F-4D97-AF65-F5344CB8AC3E}">
        <p14:creationId xmlns:p14="http://schemas.microsoft.com/office/powerpoint/2010/main" val="21501603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9328"/>
            <a:ext cx="10515600" cy="523252"/>
          </a:xfrm>
        </p:spPr>
        <p:txBody>
          <a:bodyPr>
            <a:normAutofit fontScale="90000"/>
          </a:bodyPr>
          <a:lstStyle/>
          <a:p>
            <a:pPr algn="ctr"/>
            <a:r>
              <a:rPr lang="en-US" sz="4000" i="1" dirty="0">
                <a:latin typeface="+mn-lt"/>
              </a:rPr>
              <a:t/>
            </a:r>
            <a:br>
              <a:rPr lang="en-US" sz="4000" i="1" dirty="0">
                <a:latin typeface="+mn-lt"/>
              </a:rPr>
            </a:br>
            <a:r>
              <a:rPr lang="en-US" sz="4000" i="1" dirty="0">
                <a:latin typeface="+mn-lt"/>
              </a:rPr>
              <a:t/>
            </a:r>
            <a:br>
              <a:rPr lang="en-US" sz="4000" i="1" dirty="0">
                <a:latin typeface="+mn-lt"/>
              </a:rPr>
            </a:br>
            <a:r>
              <a:rPr lang="en-US" sz="4000" i="1" dirty="0">
                <a:latin typeface="+mn-lt"/>
              </a:rPr>
              <a:t/>
            </a:r>
            <a:br>
              <a:rPr lang="en-US" sz="4000" i="1" dirty="0">
                <a:latin typeface="+mn-lt"/>
              </a:rPr>
            </a:br>
            <a:r>
              <a:rPr lang="en-US" sz="4000" i="1" dirty="0">
                <a:latin typeface="+mn-lt"/>
              </a:rPr>
              <a:t/>
            </a:r>
            <a:br>
              <a:rPr lang="en-US" sz="4000" i="1" dirty="0">
                <a:latin typeface="+mn-lt"/>
              </a:rPr>
            </a:br>
            <a:r>
              <a:rPr lang="en-US" sz="2700" i="1" dirty="0">
                <a:latin typeface="+mn-lt"/>
              </a:rPr>
              <a:t>Oral Health Care Plan in Manatee County, Florida</a:t>
            </a:r>
            <a:br>
              <a:rPr lang="en-US" sz="2700" i="1" dirty="0">
                <a:latin typeface="+mn-lt"/>
              </a:rPr>
            </a:br>
            <a:r>
              <a:rPr lang="en-US" sz="2800" dirty="0">
                <a:latin typeface="+mn-lt"/>
              </a:rPr>
              <a:t/>
            </a:r>
            <a:br>
              <a:rPr lang="en-US" sz="2800" dirty="0">
                <a:latin typeface="+mn-lt"/>
              </a:rPr>
            </a:br>
            <a:r>
              <a:rPr lang="en-US" sz="2700" i="1" dirty="0">
                <a:latin typeface="Calisto MT" panose="02040603050505030304" pitchFamily="18" charset="0"/>
              </a:rPr>
              <a:t/>
            </a:r>
            <a:br>
              <a:rPr lang="en-US" sz="2700" i="1" dirty="0">
                <a:latin typeface="Calisto MT" panose="02040603050505030304" pitchFamily="18" charset="0"/>
              </a:rPr>
            </a:br>
            <a:r>
              <a:rPr lang="en-US" sz="3100" b="1" i="1" dirty="0">
                <a:latin typeface="+mn-lt"/>
              </a:rPr>
              <a:t/>
            </a:r>
            <a:br>
              <a:rPr lang="en-US" sz="3100" b="1" i="1" dirty="0">
                <a:latin typeface="+mn-lt"/>
              </a:rPr>
            </a:br>
            <a:r>
              <a:rPr lang="en-US" dirty="0"/>
              <a:t/>
            </a:r>
            <a:br>
              <a:rPr lang="en-US" dirty="0"/>
            </a:br>
            <a:endParaRPr lang="en-US" sz="1800" b="1" i="1" dirty="0">
              <a:latin typeface="+mn-lt"/>
            </a:endParaRPr>
          </a:p>
        </p:txBody>
      </p:sp>
      <p:sp>
        <p:nvSpPr>
          <p:cNvPr id="3" name="Content Placeholder 2"/>
          <p:cNvSpPr>
            <a:spLocks noGrp="1"/>
          </p:cNvSpPr>
          <p:nvPr>
            <p:ph idx="1"/>
          </p:nvPr>
        </p:nvSpPr>
        <p:spPr>
          <a:xfrm>
            <a:off x="167425" y="682580"/>
            <a:ext cx="11797047" cy="6016092"/>
          </a:xfrm>
        </p:spPr>
        <p:txBody>
          <a:bodyPr>
            <a:noAutofit/>
          </a:bodyPr>
          <a:lstStyle/>
          <a:p>
            <a:endParaRPr lang="en-US" sz="2000" u="sng" dirty="0" smtClean="0"/>
          </a:p>
          <a:p>
            <a:pPr>
              <a:buFont typeface="Wingdings" panose="05000000000000000000" pitchFamily="2" charset="2"/>
              <a:buChar char="Ø"/>
            </a:pPr>
            <a:r>
              <a:rPr lang="en-US" sz="2000" u="sng" dirty="0" smtClean="0"/>
              <a:t>Step </a:t>
            </a:r>
            <a:r>
              <a:rPr lang="en-US" sz="2000" u="sng" dirty="0"/>
              <a:t>4</a:t>
            </a:r>
            <a:r>
              <a:rPr lang="en-US" sz="2000" dirty="0"/>
              <a:t>: Identify who else cares about the issue- Create social media marketing campaigns on </a:t>
            </a:r>
            <a:r>
              <a:rPr lang="en-US" sz="2000" dirty="0" err="1"/>
              <a:t>Linkedin</a:t>
            </a:r>
            <a:r>
              <a:rPr lang="en-US" sz="2000" dirty="0"/>
              <a:t>, Facebook, Instagram, and Twitter with a call to action to see interest in volunteering for this </a:t>
            </a:r>
            <a:r>
              <a:rPr lang="en-US" sz="2000" dirty="0" smtClean="0"/>
              <a:t>program. </a:t>
            </a:r>
            <a:r>
              <a:rPr lang="en-US" sz="2000" dirty="0"/>
              <a:t>One social media campaign will be developed to recruit </a:t>
            </a:r>
            <a:r>
              <a:rPr lang="en-US" sz="2000" dirty="0" smtClean="0"/>
              <a:t>bilingual healthcare </a:t>
            </a:r>
            <a:r>
              <a:rPr lang="en-US" sz="2000" dirty="0" smtClean="0"/>
              <a:t>professionals who </a:t>
            </a:r>
            <a:r>
              <a:rPr lang="en-US" sz="2000" dirty="0" smtClean="0"/>
              <a:t>wish to work in the dental clinics. </a:t>
            </a:r>
            <a:r>
              <a:rPr lang="en-US" sz="2000" dirty="0"/>
              <a:t>Create a social marketing campaign for adults in Manatee County that have Medicaid or lack dental insurance coverage.</a:t>
            </a:r>
          </a:p>
          <a:p>
            <a:pPr>
              <a:buFont typeface="Wingdings" panose="05000000000000000000" pitchFamily="2" charset="2"/>
              <a:buChar char="Ø"/>
            </a:pPr>
            <a:r>
              <a:rPr lang="en-US" sz="2000" u="sng" dirty="0" smtClean="0"/>
              <a:t>Step </a:t>
            </a:r>
            <a:r>
              <a:rPr lang="en-US" sz="2000" u="sng" dirty="0"/>
              <a:t>5</a:t>
            </a:r>
            <a:r>
              <a:rPr lang="en-US" sz="2000" dirty="0"/>
              <a:t>: Personally contact community funders, nonprofit organizations and local </a:t>
            </a:r>
            <a:r>
              <a:rPr lang="en-US" sz="2000" dirty="0" smtClean="0"/>
              <a:t>fraternal organizations </a:t>
            </a:r>
            <a:r>
              <a:rPr lang="en-US" sz="2000" dirty="0"/>
              <a:t>to see what financial support they can </a:t>
            </a:r>
            <a:r>
              <a:rPr lang="en-US" sz="2000" dirty="0" smtClean="0"/>
              <a:t>provide including </a:t>
            </a:r>
            <a:r>
              <a:rPr lang="en-US" sz="2000" dirty="0"/>
              <a:t>building the hospital dental </a:t>
            </a:r>
            <a:r>
              <a:rPr lang="en-US" sz="2000" dirty="0" smtClean="0"/>
              <a:t>clinics, providing funding for patients who can’t afford treatment, </a:t>
            </a:r>
            <a:r>
              <a:rPr lang="en-US" sz="2000" dirty="0"/>
              <a:t>sponsorship and fundraisers. Reach out to dental manufacturers and dental dealers to see what they will donate to the </a:t>
            </a:r>
            <a:r>
              <a:rPr lang="en-US" sz="2000" dirty="0" smtClean="0"/>
              <a:t>clinics</a:t>
            </a:r>
            <a:r>
              <a:rPr lang="en-US" sz="2000" dirty="0"/>
              <a:t>. Establish a meeting with the Department of Health regarding resources available and potential of establishing grants for hospital dental </a:t>
            </a:r>
            <a:r>
              <a:rPr lang="en-US" sz="2000" dirty="0" smtClean="0"/>
              <a:t>clinics.</a:t>
            </a:r>
            <a:endParaRPr lang="en-US" sz="2000" dirty="0"/>
          </a:p>
          <a:p>
            <a:pPr>
              <a:buFont typeface="Wingdings" panose="05000000000000000000" pitchFamily="2" charset="2"/>
              <a:buChar char="Ø"/>
            </a:pPr>
            <a:r>
              <a:rPr lang="en-US" sz="2000" u="sng" dirty="0" smtClean="0"/>
              <a:t>Step </a:t>
            </a:r>
            <a:r>
              <a:rPr lang="en-US" sz="2000" u="sng" dirty="0"/>
              <a:t>6</a:t>
            </a:r>
            <a:r>
              <a:rPr lang="en-US" sz="2000" u="sng" dirty="0" smtClean="0"/>
              <a:t>:</a:t>
            </a:r>
            <a:r>
              <a:rPr lang="en-US" sz="2000" dirty="0" smtClean="0"/>
              <a:t>. </a:t>
            </a:r>
            <a:r>
              <a:rPr lang="en-US" sz="2000" dirty="0"/>
              <a:t>Establish a meeting with </a:t>
            </a:r>
            <a:r>
              <a:rPr lang="en-US" sz="2000" dirty="0"/>
              <a:t>(</a:t>
            </a:r>
            <a:r>
              <a:rPr lang="en-US" sz="2000" dirty="0" smtClean="0"/>
              <a:t>Health Catalyst) organizations </a:t>
            </a:r>
            <a:r>
              <a:rPr lang="en-US" sz="2000" dirty="0"/>
              <a:t>that supports the expansion of all practice acts in dentistry to increase access to care</a:t>
            </a:r>
            <a:r>
              <a:rPr lang="en-US" sz="2000" dirty="0" smtClean="0"/>
              <a:t>.</a:t>
            </a:r>
          </a:p>
          <a:p>
            <a:pPr>
              <a:buFont typeface="Wingdings" panose="05000000000000000000" pitchFamily="2" charset="2"/>
              <a:buChar char="Ø"/>
            </a:pPr>
            <a:r>
              <a:rPr lang="en-US" sz="2000" u="sng" dirty="0"/>
              <a:t>Step 7</a:t>
            </a:r>
            <a:r>
              <a:rPr lang="en-US" sz="2000" dirty="0"/>
              <a:t>: Contact local politicians/lobbyists, ER physicians and public health officials for assistance with passing the role of the Advanced Dental Therapist in Florida.</a:t>
            </a:r>
          </a:p>
          <a:p>
            <a:pPr marL="0" indent="0">
              <a:buNone/>
            </a:pPr>
            <a:endParaRPr lang="en-US" sz="2000" b="1" dirty="0"/>
          </a:p>
        </p:txBody>
      </p:sp>
    </p:spTree>
    <p:extLst>
      <p:ext uri="{BB962C8B-B14F-4D97-AF65-F5344CB8AC3E}">
        <p14:creationId xmlns:p14="http://schemas.microsoft.com/office/powerpoint/2010/main" val="18406609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06852"/>
          </a:xfrm>
        </p:spPr>
        <p:txBody>
          <a:bodyPr>
            <a:normAutofit fontScale="90000"/>
          </a:bodyPr>
          <a:lstStyle/>
          <a:p>
            <a:pPr algn="ctr"/>
            <a:r>
              <a:rPr lang="en-US" sz="4000" i="1" dirty="0">
                <a:latin typeface="+mn-lt"/>
              </a:rPr>
              <a:t/>
            </a:r>
            <a:br>
              <a:rPr lang="en-US" sz="4000" i="1" dirty="0">
                <a:latin typeface="+mn-lt"/>
              </a:rPr>
            </a:br>
            <a:r>
              <a:rPr lang="en-US" sz="2700" i="1" dirty="0">
                <a:latin typeface="+mn-lt"/>
              </a:rPr>
              <a:t>Oral Health Care Plan in Manatee County, Florida</a:t>
            </a:r>
            <a:br>
              <a:rPr lang="en-US" sz="2700" i="1" dirty="0">
                <a:latin typeface="+mn-lt"/>
              </a:rPr>
            </a:br>
            <a:r>
              <a:rPr lang="en-US" sz="2700" dirty="0">
                <a:latin typeface="+mn-lt"/>
              </a:rPr>
              <a:t/>
            </a:r>
            <a:br>
              <a:rPr lang="en-US" sz="2700" dirty="0">
                <a:latin typeface="+mn-lt"/>
              </a:rPr>
            </a:br>
            <a:r>
              <a:rPr lang="en-US" sz="2700" b="1" i="1" dirty="0">
                <a:latin typeface="+mn-lt"/>
              </a:rPr>
              <a:t/>
            </a:r>
            <a:br>
              <a:rPr lang="en-US" sz="2700" b="1" i="1" dirty="0">
                <a:latin typeface="+mn-lt"/>
              </a:rPr>
            </a:br>
            <a:endParaRPr lang="en-US" sz="2700" b="1" i="1" dirty="0">
              <a:latin typeface="+mn-lt"/>
            </a:endParaRPr>
          </a:p>
        </p:txBody>
      </p:sp>
      <p:sp>
        <p:nvSpPr>
          <p:cNvPr id="3" name="Content Placeholder 2"/>
          <p:cNvSpPr>
            <a:spLocks noGrp="1"/>
          </p:cNvSpPr>
          <p:nvPr>
            <p:ph idx="1"/>
          </p:nvPr>
        </p:nvSpPr>
        <p:spPr>
          <a:xfrm>
            <a:off x="838200" y="1171977"/>
            <a:ext cx="10515600" cy="5004986"/>
          </a:xfrm>
        </p:spPr>
        <p:txBody>
          <a:bodyPr>
            <a:normAutofit/>
          </a:bodyPr>
          <a:lstStyle/>
          <a:p>
            <a:pPr>
              <a:buFont typeface="Wingdings" panose="05000000000000000000" pitchFamily="2" charset="2"/>
              <a:buChar char="Ø"/>
            </a:pPr>
            <a:r>
              <a:rPr lang="en-US" sz="2400" u="sng" dirty="0" smtClean="0"/>
              <a:t>Step </a:t>
            </a:r>
            <a:r>
              <a:rPr lang="en-US" sz="2400" u="sng" dirty="0"/>
              <a:t>8:</a:t>
            </a:r>
            <a:r>
              <a:rPr lang="en-US" sz="2400" dirty="0"/>
              <a:t> Contact LECOM and State College of Florida and meet with the administrators to establish relationships and sign contracts for the students to use these hospital dental clinics as their volunteer rotation sites.</a:t>
            </a:r>
          </a:p>
          <a:p>
            <a:pPr>
              <a:buFont typeface="Wingdings" panose="05000000000000000000" pitchFamily="2" charset="2"/>
              <a:buChar char="Ø"/>
            </a:pPr>
            <a:r>
              <a:rPr lang="en-US" sz="2400" u="sng" dirty="0"/>
              <a:t>Step 9:</a:t>
            </a:r>
            <a:r>
              <a:rPr lang="en-US" sz="2400" dirty="0"/>
              <a:t> Contact hospital administrators at Manatee, Blake and Lakewood Ranch hospitals to </a:t>
            </a:r>
            <a:r>
              <a:rPr lang="en-US" sz="2400" dirty="0" smtClean="0"/>
              <a:t>have them send </a:t>
            </a:r>
            <a:r>
              <a:rPr lang="en-US" sz="2400" dirty="0"/>
              <a:t>an </a:t>
            </a:r>
            <a:r>
              <a:rPr lang="en-US" sz="2400" dirty="0" smtClean="0"/>
              <a:t>email </a:t>
            </a:r>
            <a:r>
              <a:rPr lang="en-US" sz="2400" dirty="0"/>
              <a:t>to all hospital staff members for participation in a virtual meeting to discuss the goals of the oral health program and the part that they can play in improving the oral health of the underserved population. </a:t>
            </a:r>
          </a:p>
          <a:p>
            <a:pPr>
              <a:buFont typeface="Wingdings" panose="05000000000000000000" pitchFamily="2" charset="2"/>
              <a:buChar char="Ø"/>
            </a:pPr>
            <a:r>
              <a:rPr lang="en-US" sz="2400" u="sng" dirty="0"/>
              <a:t>Step 10</a:t>
            </a:r>
            <a:r>
              <a:rPr lang="en-US" sz="2400" dirty="0"/>
              <a:t>: Establish a partnership with the local public health department </a:t>
            </a:r>
            <a:r>
              <a:rPr lang="en-US" sz="2400" dirty="0" smtClean="0"/>
              <a:t>to </a:t>
            </a:r>
            <a:r>
              <a:rPr lang="en-US" sz="2400" dirty="0"/>
              <a:t>develop a curriculum </a:t>
            </a:r>
            <a:r>
              <a:rPr lang="en-US" sz="2400" dirty="0" smtClean="0"/>
              <a:t>with the Community </a:t>
            </a:r>
            <a:r>
              <a:rPr lang="en-US" sz="2400" dirty="0"/>
              <a:t>Dental Health Coordinators which will provide 30-minute dental health education lessons via social </a:t>
            </a:r>
            <a:r>
              <a:rPr lang="en-US" sz="2400" dirty="0" smtClean="0"/>
              <a:t>media.  </a:t>
            </a:r>
            <a:endParaRPr lang="en-US" sz="2400" dirty="0">
              <a:latin typeface="Calisto MT" panose="02040603050505030304" pitchFamily="18" charset="0"/>
            </a:endParaRPr>
          </a:p>
        </p:txBody>
      </p:sp>
    </p:spTree>
    <p:extLst>
      <p:ext uri="{BB962C8B-B14F-4D97-AF65-F5344CB8AC3E}">
        <p14:creationId xmlns:p14="http://schemas.microsoft.com/office/powerpoint/2010/main" val="14779595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9036" y="174335"/>
            <a:ext cx="10515600" cy="795483"/>
          </a:xfrm>
        </p:spPr>
        <p:txBody>
          <a:bodyPr>
            <a:normAutofit fontScale="90000"/>
          </a:bodyPr>
          <a:lstStyle/>
          <a:p>
            <a:pPr algn="ctr"/>
            <a:r>
              <a:rPr lang="en-US" sz="2700" i="1" dirty="0">
                <a:latin typeface="Calisto MT" panose="02040603050505030304" pitchFamily="18" charset="0"/>
              </a:rPr>
              <a:t/>
            </a:r>
            <a:br>
              <a:rPr lang="en-US" sz="2700" i="1" dirty="0">
                <a:latin typeface="Calisto MT" panose="02040603050505030304" pitchFamily="18" charset="0"/>
              </a:rPr>
            </a:br>
            <a:r>
              <a:rPr lang="en-US" sz="2700" i="1" dirty="0">
                <a:latin typeface="Calisto MT" panose="02040603050505030304" pitchFamily="18" charset="0"/>
              </a:rPr>
              <a:t/>
            </a:r>
            <a:br>
              <a:rPr lang="en-US" sz="2700" i="1" dirty="0">
                <a:latin typeface="Calisto MT" panose="02040603050505030304" pitchFamily="18" charset="0"/>
              </a:rPr>
            </a:br>
            <a:r>
              <a:rPr lang="en-US" sz="2700" i="1" dirty="0">
                <a:latin typeface="+mn-lt"/>
              </a:rPr>
              <a:t>Acute pain and infection, lead individuals to seek care at one of the few facilities accessible to them:</a:t>
            </a:r>
            <a:br>
              <a:rPr lang="en-US" sz="2700" i="1" dirty="0">
                <a:latin typeface="+mn-lt"/>
              </a:rPr>
            </a:br>
            <a:r>
              <a:rPr lang="en-US" sz="3200" b="1" i="1" dirty="0">
                <a:latin typeface="+mn-lt"/>
              </a:rPr>
              <a:t> </a:t>
            </a:r>
            <a:endParaRPr lang="en-US" sz="2400" i="1" dirty="0">
              <a:latin typeface="+mn-lt"/>
            </a:endParaRPr>
          </a:p>
        </p:txBody>
      </p:sp>
      <p:sp>
        <p:nvSpPr>
          <p:cNvPr id="3" name="Content Placeholder 2"/>
          <p:cNvSpPr>
            <a:spLocks noGrp="1"/>
          </p:cNvSpPr>
          <p:nvPr>
            <p:ph idx="1"/>
          </p:nvPr>
        </p:nvSpPr>
        <p:spPr>
          <a:xfrm>
            <a:off x="838200" y="1316182"/>
            <a:ext cx="10515600" cy="5437909"/>
          </a:xfrm>
        </p:spPr>
        <p:txBody>
          <a:bodyPr>
            <a:normAutofit/>
          </a:bodyPr>
          <a:lstStyle/>
          <a:p>
            <a:pPr marL="0" indent="0">
              <a:buNone/>
            </a:pPr>
            <a:r>
              <a:rPr lang="en-US" dirty="0"/>
              <a:t> </a:t>
            </a:r>
          </a:p>
          <a:p>
            <a:pPr marL="0" indent="0">
              <a:buNone/>
            </a:pPr>
            <a:endParaRPr lang="en-US" b="1" i="1" dirty="0"/>
          </a:p>
          <a:p>
            <a:pPr marL="0" indent="0">
              <a:buNone/>
            </a:pPr>
            <a:endParaRPr lang="en-US" b="1" i="1" dirty="0"/>
          </a:p>
          <a:p>
            <a:pPr marL="0" indent="0">
              <a:buNone/>
            </a:pPr>
            <a:endParaRPr lang="en-US" b="1" i="1" dirty="0"/>
          </a:p>
          <a:p>
            <a:pPr marL="0" indent="0">
              <a:buNone/>
            </a:pPr>
            <a:endParaRPr lang="en-US" b="1" i="1" dirty="0"/>
          </a:p>
          <a:p>
            <a:pPr marL="0" indent="0">
              <a:buNone/>
            </a:pPr>
            <a:endParaRPr lang="en-US" b="1" dirty="0">
              <a:solidFill>
                <a:srgbClr val="FF0000"/>
              </a:solidFill>
            </a:endParaRPr>
          </a:p>
          <a:p>
            <a:pPr marL="0" indent="0">
              <a:buNone/>
            </a:pPr>
            <a:r>
              <a:rPr lang="en-US" b="1" dirty="0">
                <a:solidFill>
                  <a:srgbClr val="FF0000"/>
                </a:solidFill>
              </a:rPr>
              <a:t>                         </a:t>
            </a:r>
          </a:p>
          <a:p>
            <a:pPr marL="0" indent="0">
              <a:buNone/>
            </a:pPr>
            <a:r>
              <a:rPr lang="en-US" b="1" dirty="0">
                <a:solidFill>
                  <a:srgbClr val="FF0000"/>
                </a:solidFill>
              </a:rPr>
              <a:t>                                </a:t>
            </a:r>
          </a:p>
          <a:p>
            <a:pPr marL="0" indent="0" algn="ctr">
              <a:buNone/>
            </a:pPr>
            <a:r>
              <a:rPr lang="en-US" b="1" dirty="0">
                <a:solidFill>
                  <a:srgbClr val="FF0000"/>
                </a:solidFill>
              </a:rPr>
              <a:t> the local hospital emergency department</a:t>
            </a:r>
            <a:r>
              <a:rPr lang="en-US" dirty="0">
                <a:solidFill>
                  <a:srgbClr val="FF0000"/>
                </a:solidFill>
              </a:rPr>
              <a:t>.</a:t>
            </a:r>
          </a:p>
          <a:p>
            <a:endParaRPr lang="en-US" dirty="0"/>
          </a:p>
        </p:txBody>
      </p:sp>
      <p:pic>
        <p:nvPicPr>
          <p:cNvPr id="4" name="Picture 3"/>
          <p:cNvPicPr>
            <a:picLocks noChangeAspect="1"/>
          </p:cNvPicPr>
          <p:nvPr/>
        </p:nvPicPr>
        <p:blipFill>
          <a:blip r:embed="rId2"/>
          <a:stretch>
            <a:fillRect/>
          </a:stretch>
        </p:blipFill>
        <p:spPr>
          <a:xfrm>
            <a:off x="3293916" y="2092036"/>
            <a:ext cx="4689764" cy="2528455"/>
          </a:xfrm>
          <a:prstGeom prst="rect">
            <a:avLst/>
          </a:prstGeom>
        </p:spPr>
      </p:pic>
    </p:spTree>
    <p:extLst>
      <p:ext uri="{BB962C8B-B14F-4D97-AF65-F5344CB8AC3E}">
        <p14:creationId xmlns:p14="http://schemas.microsoft.com/office/powerpoint/2010/main" val="14064220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043190"/>
          </a:xfrm>
        </p:spPr>
        <p:txBody>
          <a:bodyPr>
            <a:normAutofit fontScale="90000"/>
          </a:bodyPr>
          <a:lstStyle/>
          <a:p>
            <a:pPr algn="ctr"/>
            <a:r>
              <a:rPr lang="en-US" sz="4000" i="1" dirty="0">
                <a:latin typeface="+mn-lt"/>
              </a:rPr>
              <a:t/>
            </a:r>
            <a:br>
              <a:rPr lang="en-US" sz="4000" i="1" dirty="0">
                <a:latin typeface="+mn-lt"/>
              </a:rPr>
            </a:br>
            <a:r>
              <a:rPr lang="en-US" sz="2700" i="1" dirty="0">
                <a:latin typeface="+mn-lt"/>
              </a:rPr>
              <a:t>Oral Health Care Plan in Manatee County, Florida</a:t>
            </a:r>
            <a:br>
              <a:rPr lang="en-US" sz="2700" i="1" dirty="0">
                <a:latin typeface="+mn-lt"/>
              </a:rPr>
            </a:br>
            <a:r>
              <a:rPr lang="en-US" sz="2700" dirty="0">
                <a:latin typeface="+mn-lt"/>
              </a:rPr>
              <a:t/>
            </a:r>
            <a:br>
              <a:rPr lang="en-US" sz="2700" dirty="0">
                <a:latin typeface="+mn-lt"/>
              </a:rPr>
            </a:br>
            <a:r>
              <a:rPr lang="en-US" sz="1800" b="1" i="1" dirty="0">
                <a:latin typeface="+mn-lt"/>
              </a:rPr>
              <a:t/>
            </a:r>
            <a:br>
              <a:rPr lang="en-US" sz="1800" b="1" i="1" dirty="0">
                <a:latin typeface="+mn-lt"/>
              </a:rPr>
            </a:br>
            <a:endParaRPr lang="en-US" sz="1800" b="1" i="1" dirty="0">
              <a:latin typeface="+mn-lt"/>
            </a:endParaRPr>
          </a:p>
        </p:txBody>
      </p:sp>
      <p:sp>
        <p:nvSpPr>
          <p:cNvPr id="3" name="Content Placeholder 2"/>
          <p:cNvSpPr>
            <a:spLocks noGrp="1"/>
          </p:cNvSpPr>
          <p:nvPr>
            <p:ph idx="1"/>
          </p:nvPr>
        </p:nvSpPr>
        <p:spPr>
          <a:xfrm>
            <a:off x="838200" y="782782"/>
            <a:ext cx="10515600" cy="5710093"/>
          </a:xfrm>
        </p:spPr>
        <p:txBody>
          <a:bodyPr>
            <a:normAutofit/>
          </a:bodyPr>
          <a:lstStyle/>
          <a:p>
            <a:pPr>
              <a:buFont typeface="Wingdings" panose="05000000000000000000" pitchFamily="2" charset="2"/>
              <a:buChar char="Ø"/>
            </a:pPr>
            <a:r>
              <a:rPr lang="en-US" sz="2000" u="sng" dirty="0"/>
              <a:t>Step 11</a:t>
            </a:r>
            <a:r>
              <a:rPr lang="en-US" sz="2000" dirty="0"/>
              <a:t>: Invite everyone to a virtual meeting that are identified in Step 4-Step 10 that are </a:t>
            </a:r>
            <a:r>
              <a:rPr lang="en-US" sz="2000" dirty="0" smtClean="0"/>
              <a:t>interested </a:t>
            </a:r>
            <a:r>
              <a:rPr lang="en-US" sz="2000" dirty="0"/>
              <a:t>in participating in the program to discuss details and expectations </a:t>
            </a:r>
            <a:r>
              <a:rPr lang="en-US" sz="2000" dirty="0" smtClean="0"/>
              <a:t>of the </a:t>
            </a:r>
            <a:r>
              <a:rPr lang="en-US" sz="2000" dirty="0"/>
              <a:t>program.</a:t>
            </a:r>
          </a:p>
          <a:p>
            <a:pPr>
              <a:buFont typeface="Wingdings" panose="05000000000000000000" pitchFamily="2" charset="2"/>
              <a:buChar char="Ø"/>
            </a:pPr>
            <a:r>
              <a:rPr lang="en-US" sz="2000" u="sng" dirty="0"/>
              <a:t>Step 12</a:t>
            </a:r>
            <a:r>
              <a:rPr lang="en-US" sz="2000" dirty="0"/>
              <a:t>: Establish a contract with Uber and Lyft with negotiated transportation rates for patients to and from hospital dental clinics</a:t>
            </a:r>
            <a:r>
              <a:rPr lang="en-US" sz="2000" dirty="0" smtClean="0"/>
              <a:t>.</a:t>
            </a:r>
          </a:p>
          <a:p>
            <a:pPr>
              <a:buFont typeface="Wingdings" panose="05000000000000000000" pitchFamily="2" charset="2"/>
              <a:buChar char="Ø"/>
            </a:pPr>
            <a:r>
              <a:rPr lang="en-US" sz="2000" u="sng" dirty="0"/>
              <a:t>Step 13</a:t>
            </a:r>
            <a:r>
              <a:rPr lang="en-US" sz="2000" dirty="0"/>
              <a:t>: Employ a minimum of 50% being minorities for the </a:t>
            </a:r>
            <a:r>
              <a:rPr lang="en-US" sz="2000" dirty="0" smtClean="0"/>
              <a:t>following:</a:t>
            </a:r>
          </a:p>
          <a:p>
            <a:pPr>
              <a:buFont typeface="Wingdings" panose="05000000000000000000" pitchFamily="2" charset="2"/>
              <a:buChar char="Ø"/>
            </a:pPr>
            <a:endParaRPr lang="en-US" sz="2000" dirty="0"/>
          </a:p>
          <a:p>
            <a:pPr>
              <a:buFont typeface="Wingdings" panose="05000000000000000000" pitchFamily="2" charset="2"/>
              <a:buChar char="Ø"/>
            </a:pPr>
            <a:endParaRPr lang="en-US" sz="2000" dirty="0"/>
          </a:p>
          <a:p>
            <a:endParaRPr lang="en-US" sz="2400" dirty="0">
              <a:latin typeface="Calisto MT" panose="02040603050505030304" pitchFamily="18" charset="0"/>
            </a:endParaRPr>
          </a:p>
        </p:txBody>
      </p:sp>
      <p:pic>
        <p:nvPicPr>
          <p:cNvPr id="5" name="Content Placeholder 5"/>
          <p:cNvPicPr>
            <a:picLocks noChangeAspect="1"/>
          </p:cNvPicPr>
          <p:nvPr/>
        </p:nvPicPr>
        <p:blipFill>
          <a:blip r:embed="rId2"/>
          <a:stretch>
            <a:fillRect/>
          </a:stretch>
        </p:blipFill>
        <p:spPr>
          <a:xfrm>
            <a:off x="1530927" y="2673928"/>
            <a:ext cx="9428018" cy="4087090"/>
          </a:xfrm>
          <a:prstGeom prst="rect">
            <a:avLst/>
          </a:prstGeom>
        </p:spPr>
      </p:pic>
    </p:spTree>
    <p:extLst>
      <p:ext uri="{BB962C8B-B14F-4D97-AF65-F5344CB8AC3E}">
        <p14:creationId xmlns:p14="http://schemas.microsoft.com/office/powerpoint/2010/main" val="40321230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83911"/>
          </a:xfrm>
        </p:spPr>
        <p:txBody>
          <a:bodyPr>
            <a:normAutofit/>
          </a:bodyPr>
          <a:lstStyle/>
          <a:p>
            <a:pPr algn="ctr"/>
            <a:r>
              <a:rPr lang="en-US" sz="2400" i="1" dirty="0">
                <a:latin typeface="+mn-lt"/>
              </a:rPr>
              <a:t>Oral Health Care Plan in Manatee County, Florida</a:t>
            </a:r>
          </a:p>
        </p:txBody>
      </p:sp>
      <p:sp>
        <p:nvSpPr>
          <p:cNvPr id="3" name="Content Placeholder 2"/>
          <p:cNvSpPr>
            <a:spLocks noGrp="1"/>
          </p:cNvSpPr>
          <p:nvPr>
            <p:ph idx="1"/>
          </p:nvPr>
        </p:nvSpPr>
        <p:spPr>
          <a:xfrm>
            <a:off x="838199" y="949036"/>
            <a:ext cx="10920211" cy="5908964"/>
          </a:xfrm>
        </p:spPr>
        <p:txBody>
          <a:bodyPr>
            <a:normAutofit/>
          </a:bodyPr>
          <a:lstStyle/>
          <a:p>
            <a:endParaRPr lang="en-US" sz="2200" dirty="0">
              <a:latin typeface="Calisto MT" panose="02040603050505030304" pitchFamily="18" charset="0"/>
            </a:endParaRPr>
          </a:p>
          <a:p>
            <a:pPr>
              <a:buFont typeface="Wingdings" panose="05000000000000000000" pitchFamily="2" charset="2"/>
              <a:buChar char="Ø"/>
            </a:pPr>
            <a:r>
              <a:rPr lang="en-US" sz="2200" u="sng" dirty="0"/>
              <a:t>Step 14</a:t>
            </a:r>
            <a:r>
              <a:rPr lang="en-US" sz="2200" dirty="0"/>
              <a:t>: Establish a relationship with </a:t>
            </a:r>
            <a:r>
              <a:rPr lang="en-US" sz="2200" dirty="0" smtClean="0"/>
              <a:t>Endodontists and Oral Surgeons (Outsourced) </a:t>
            </a:r>
            <a:r>
              <a:rPr lang="en-US" sz="2200" dirty="0"/>
              <a:t>in the community </a:t>
            </a:r>
            <a:r>
              <a:rPr lang="en-US" sz="2200" dirty="0" smtClean="0"/>
              <a:t>for referrals. </a:t>
            </a:r>
            <a:r>
              <a:rPr lang="en-US" sz="2200" dirty="0"/>
              <a:t>The Community Dental Health Coordinators (CDHC) </a:t>
            </a:r>
            <a:r>
              <a:rPr lang="en-US" sz="2200" dirty="0" smtClean="0"/>
              <a:t>would </a:t>
            </a:r>
            <a:r>
              <a:rPr lang="en-US" sz="2200" dirty="0"/>
              <a:t>be responsible to provide the </a:t>
            </a:r>
            <a:r>
              <a:rPr lang="en-US" sz="2200" dirty="0" smtClean="0"/>
              <a:t>endodontist and oral surgeon </a:t>
            </a:r>
            <a:r>
              <a:rPr lang="en-US" sz="2200" dirty="0"/>
              <a:t>diagnostically acceptable radiographs for the patients that need treatment. This would be completed through Teledentistry.</a:t>
            </a:r>
          </a:p>
          <a:p>
            <a:pPr>
              <a:buFont typeface="Wingdings" panose="05000000000000000000" pitchFamily="2" charset="2"/>
              <a:buChar char="Ø"/>
            </a:pPr>
            <a:r>
              <a:rPr lang="en-US" sz="2200" u="sng" dirty="0"/>
              <a:t>Step 15</a:t>
            </a:r>
            <a:r>
              <a:rPr lang="en-US" sz="2200" dirty="0"/>
              <a:t>: Schedule and train all staff members in a clinical setting focusing on their responsibilities</a:t>
            </a:r>
            <a:r>
              <a:rPr lang="en-US" sz="2200" dirty="0">
                <a:cs typeface="Times New Roman" panose="02020603050405020304" pitchFamily="18" charset="0"/>
              </a:rPr>
              <a:t>. </a:t>
            </a:r>
          </a:p>
          <a:p>
            <a:pPr>
              <a:buFont typeface="Wingdings" panose="05000000000000000000" pitchFamily="2" charset="2"/>
              <a:buChar char="Ø"/>
            </a:pPr>
            <a:r>
              <a:rPr lang="en-US" sz="2200" u="sng" dirty="0"/>
              <a:t>Step 16</a:t>
            </a:r>
            <a:r>
              <a:rPr lang="en-US" sz="2200" dirty="0"/>
              <a:t>: Create a community-level campaign to educate Medicaid enrollees about the hospital dental clinics in Manatee County.</a:t>
            </a:r>
          </a:p>
          <a:p>
            <a:pPr>
              <a:buFont typeface="Wingdings" panose="05000000000000000000" pitchFamily="2" charset="2"/>
              <a:buChar char="Ø"/>
            </a:pPr>
            <a:r>
              <a:rPr lang="en-US" sz="2200" u="sng" dirty="0"/>
              <a:t>Step 17</a:t>
            </a:r>
            <a:r>
              <a:rPr lang="en-US" sz="2200" dirty="0"/>
              <a:t>: Create a community-level campaign that is focused on health promotion and health education with calls to action. If there are requests from the calls to action the CDHC will be responsible for responding to the requests. Track this information and run analytic reports.</a:t>
            </a:r>
          </a:p>
          <a:p>
            <a:pPr>
              <a:buFont typeface="Wingdings" panose="05000000000000000000" pitchFamily="2" charset="2"/>
              <a:buChar char="Ø"/>
            </a:pPr>
            <a:r>
              <a:rPr lang="en-US" sz="2200" u="sng" dirty="0"/>
              <a:t>Step 18</a:t>
            </a:r>
            <a:r>
              <a:rPr lang="en-US" sz="2200" dirty="0"/>
              <a:t>: Design a tracking system for the hospital ER and the three dental clinics so that data can be utilized to show the </a:t>
            </a:r>
            <a:r>
              <a:rPr lang="en-US" sz="2200" dirty="0" smtClean="0"/>
              <a:t>progress </a:t>
            </a:r>
            <a:r>
              <a:rPr lang="en-US" sz="2200" smtClean="0"/>
              <a:t>and challenges of </a:t>
            </a:r>
            <a:r>
              <a:rPr lang="en-US" sz="2200" dirty="0"/>
              <a:t>the program. </a:t>
            </a:r>
            <a:endParaRPr lang="en-US" sz="2200" b="1" dirty="0"/>
          </a:p>
        </p:txBody>
      </p:sp>
    </p:spTree>
    <p:extLst>
      <p:ext uri="{BB962C8B-B14F-4D97-AF65-F5344CB8AC3E}">
        <p14:creationId xmlns:p14="http://schemas.microsoft.com/office/powerpoint/2010/main" val="312778272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83911"/>
          </a:xfrm>
        </p:spPr>
        <p:txBody>
          <a:bodyPr>
            <a:normAutofit/>
          </a:bodyPr>
          <a:lstStyle/>
          <a:p>
            <a:pPr algn="ctr"/>
            <a:r>
              <a:rPr lang="en-US" sz="2400" i="1" dirty="0">
                <a:latin typeface="+mn-lt"/>
              </a:rPr>
              <a:t>Oral Health Care Plan in Manatee County, Florida</a:t>
            </a:r>
          </a:p>
        </p:txBody>
      </p:sp>
      <p:sp>
        <p:nvSpPr>
          <p:cNvPr id="3" name="Content Placeholder 2"/>
          <p:cNvSpPr>
            <a:spLocks noGrp="1"/>
          </p:cNvSpPr>
          <p:nvPr>
            <p:ph idx="1"/>
          </p:nvPr>
        </p:nvSpPr>
        <p:spPr>
          <a:xfrm>
            <a:off x="838200" y="1180856"/>
            <a:ext cx="10515600" cy="5194187"/>
          </a:xfrm>
        </p:spPr>
        <p:txBody>
          <a:bodyPr>
            <a:normAutofit/>
          </a:bodyPr>
          <a:lstStyle/>
          <a:p>
            <a:pPr>
              <a:buFont typeface="Wingdings" panose="05000000000000000000" pitchFamily="2" charset="2"/>
              <a:buChar char="Ø"/>
            </a:pPr>
            <a:endParaRPr lang="en-US" sz="2000" u="sng" dirty="0" smtClean="0"/>
          </a:p>
          <a:p>
            <a:pPr>
              <a:buFont typeface="Wingdings" panose="05000000000000000000" pitchFamily="2" charset="2"/>
              <a:buChar char="Ø"/>
            </a:pPr>
            <a:r>
              <a:rPr lang="en-US" sz="2000" u="sng" dirty="0" smtClean="0"/>
              <a:t>Step 19: </a:t>
            </a:r>
            <a:r>
              <a:rPr lang="en-US" sz="2000" dirty="0" smtClean="0"/>
              <a:t>Hire a company to build a website for the Hospital Dental Clinics and include an </a:t>
            </a:r>
            <a:r>
              <a:rPr lang="en-US" sz="2000" dirty="0"/>
              <a:t>area established for individuals and businesses to make donations </a:t>
            </a:r>
            <a:r>
              <a:rPr lang="en-US" sz="2000" dirty="0" smtClean="0"/>
              <a:t>and </a:t>
            </a:r>
            <a:r>
              <a:rPr lang="en-US" sz="2000" dirty="0"/>
              <a:t>to register for </a:t>
            </a:r>
            <a:r>
              <a:rPr lang="en-US" sz="2000" dirty="0" smtClean="0"/>
              <a:t>volunteering on the website.</a:t>
            </a:r>
            <a:endParaRPr lang="en-US" sz="2000" dirty="0"/>
          </a:p>
          <a:p>
            <a:pPr>
              <a:buFont typeface="Wingdings" panose="05000000000000000000" pitchFamily="2" charset="2"/>
              <a:buChar char="Ø"/>
            </a:pPr>
            <a:r>
              <a:rPr lang="en-US" sz="2000" u="sng" dirty="0" smtClean="0"/>
              <a:t>Step 20 </a:t>
            </a:r>
            <a:r>
              <a:rPr lang="en-US" sz="2000" dirty="0"/>
              <a:t>: Implement the option for patients to send photos of their dental concerns over a secure network that is HIPPA compliant using teledentistry preceding an initial visit to the hospital dental clinic to increase care delivery to overcome unanticipated barriers and rapidly adapt to unforeseen situations. The dentist on staff and the </a:t>
            </a:r>
            <a:r>
              <a:rPr lang="en-US" sz="2000" dirty="0" err="1"/>
              <a:t>Lecom</a:t>
            </a:r>
            <a:r>
              <a:rPr lang="en-US" sz="2000" dirty="0"/>
              <a:t> dental residents will review the photos and make a decision. </a:t>
            </a:r>
          </a:p>
          <a:p>
            <a:pPr>
              <a:buFont typeface="Wingdings" panose="05000000000000000000" pitchFamily="2" charset="2"/>
              <a:buChar char="Ø"/>
            </a:pPr>
            <a:r>
              <a:rPr lang="en-US" sz="2000" u="sng" dirty="0"/>
              <a:t>Step </a:t>
            </a:r>
            <a:r>
              <a:rPr lang="en-US" sz="2000" u="sng" dirty="0" smtClean="0"/>
              <a:t>21</a:t>
            </a:r>
            <a:r>
              <a:rPr lang="en-US" sz="2000" dirty="0" smtClean="0"/>
              <a:t>: </a:t>
            </a:r>
            <a:r>
              <a:rPr lang="en-US" sz="2000" dirty="0"/>
              <a:t>Open the hospital dental clinics and begin to see patients.</a:t>
            </a:r>
          </a:p>
          <a:p>
            <a:pPr>
              <a:buFont typeface="Wingdings" panose="05000000000000000000" pitchFamily="2" charset="2"/>
              <a:buChar char="Ø"/>
            </a:pPr>
            <a:r>
              <a:rPr lang="en-US" sz="2000" u="sng" dirty="0"/>
              <a:t>Step </a:t>
            </a:r>
            <a:r>
              <a:rPr lang="en-US" sz="2000" u="sng" dirty="0" smtClean="0"/>
              <a:t>22</a:t>
            </a:r>
            <a:r>
              <a:rPr lang="en-US" sz="2000" dirty="0" smtClean="0"/>
              <a:t>: </a:t>
            </a:r>
            <a:r>
              <a:rPr lang="en-US" sz="2000" dirty="0"/>
              <a:t>After 30 days review the program and make any necessary changes that are needed.</a:t>
            </a:r>
          </a:p>
          <a:p>
            <a:pPr>
              <a:buFont typeface="Wingdings" panose="05000000000000000000" pitchFamily="2" charset="2"/>
              <a:buChar char="Ø"/>
            </a:pPr>
            <a:r>
              <a:rPr lang="en-US" sz="2000" u="sng" dirty="0"/>
              <a:t>Step </a:t>
            </a:r>
            <a:r>
              <a:rPr lang="en-US" sz="2000" u="sng" dirty="0" smtClean="0"/>
              <a:t>23</a:t>
            </a:r>
            <a:r>
              <a:rPr lang="en-US" sz="2000" dirty="0" smtClean="0"/>
              <a:t>: </a:t>
            </a:r>
            <a:r>
              <a:rPr lang="en-US" sz="2000" dirty="0"/>
              <a:t>After 60 days see if there are reduced ER visits for non-emergency dental pain by reviewing the data analytics from the three hospital dental clinics tracking system. </a:t>
            </a:r>
            <a:endParaRPr lang="en-US" sz="2000" b="1" dirty="0"/>
          </a:p>
        </p:txBody>
      </p:sp>
    </p:spTree>
    <p:extLst>
      <p:ext uri="{BB962C8B-B14F-4D97-AF65-F5344CB8AC3E}">
        <p14:creationId xmlns:p14="http://schemas.microsoft.com/office/powerpoint/2010/main" val="255182538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50166"/>
          </a:xfrm>
        </p:spPr>
        <p:txBody>
          <a:bodyPr>
            <a:normAutofit/>
          </a:bodyPr>
          <a:lstStyle/>
          <a:p>
            <a:pPr algn="ctr"/>
            <a:r>
              <a:rPr lang="en-US" sz="2400" i="1" dirty="0">
                <a:latin typeface="+mn-lt"/>
              </a:rPr>
              <a:t>Conclusion</a:t>
            </a:r>
          </a:p>
        </p:txBody>
      </p:sp>
      <p:sp>
        <p:nvSpPr>
          <p:cNvPr id="3" name="Content Placeholder 2"/>
          <p:cNvSpPr>
            <a:spLocks noGrp="1"/>
          </p:cNvSpPr>
          <p:nvPr>
            <p:ph idx="1"/>
          </p:nvPr>
        </p:nvSpPr>
        <p:spPr>
          <a:xfrm>
            <a:off x="838200" y="1115292"/>
            <a:ext cx="10515600" cy="5061671"/>
          </a:xfrm>
        </p:spPr>
        <p:txBody>
          <a:bodyPr>
            <a:normAutofit/>
          </a:bodyPr>
          <a:lstStyle/>
          <a:p>
            <a:pPr marL="0" indent="0">
              <a:buNone/>
            </a:pPr>
            <a:endParaRPr lang="en-US" sz="2000" dirty="0">
              <a:latin typeface="Calisto MT" panose="02040603050505030304" pitchFamily="18" charset="0"/>
            </a:endParaRPr>
          </a:p>
          <a:p>
            <a:pPr>
              <a:buFont typeface="Wingdings" panose="05000000000000000000" pitchFamily="2" charset="2"/>
              <a:buChar char="Ø"/>
            </a:pPr>
            <a:r>
              <a:rPr lang="en-US" sz="2400" dirty="0"/>
              <a:t>Researchers found that uninsured young adults, ages 19-34, and low-income residents have the highest number of ER visits for dental pain and infections that aren’t related to trauma.</a:t>
            </a:r>
          </a:p>
          <a:p>
            <a:pPr>
              <a:buFont typeface="Wingdings" panose="05000000000000000000" pitchFamily="2" charset="2"/>
              <a:buChar char="Ø"/>
            </a:pPr>
            <a:r>
              <a:rPr lang="en-US" sz="2400" dirty="0" smtClean="0">
                <a:ea typeface="Calibri" panose="020F0502020204030204" pitchFamily="34" charset="0"/>
                <a:cs typeface="Times New Roman" panose="02020603050405020304" pitchFamily="18" charset="0"/>
              </a:rPr>
              <a:t>Preventative </a:t>
            </a:r>
            <a:r>
              <a:rPr lang="en-US" sz="2400" dirty="0">
                <a:ea typeface="Calibri" panose="020F0502020204030204" pitchFamily="34" charset="0"/>
                <a:cs typeface="Times New Roman" panose="02020603050405020304" pitchFamily="18" charset="0"/>
              </a:rPr>
              <a:t>dental care is an investment against these costly </a:t>
            </a:r>
            <a:r>
              <a:rPr lang="en-US" sz="2400" dirty="0" smtClean="0">
                <a:ea typeface="Calibri" panose="020F0502020204030204" pitchFamily="34" charset="0"/>
                <a:cs typeface="Times New Roman" panose="02020603050405020304" pitchFamily="18" charset="0"/>
              </a:rPr>
              <a:t>emergencies</a:t>
            </a:r>
            <a:r>
              <a:rPr lang="en-US" sz="2400" dirty="0">
                <a:ea typeface="Calibri" panose="020F0502020204030204" pitchFamily="34" charset="0"/>
                <a:cs typeface="Times New Roman" panose="02020603050405020304" pitchFamily="18" charset="0"/>
              </a:rPr>
              <a:t> </a:t>
            </a:r>
            <a:r>
              <a:rPr lang="en-US" sz="2400" dirty="0" smtClean="0">
                <a:ea typeface="Calibri" panose="020F0502020204030204" pitchFamily="34" charset="0"/>
                <a:cs typeface="Times New Roman" panose="02020603050405020304" pitchFamily="18" charset="0"/>
              </a:rPr>
              <a:t>and</a:t>
            </a:r>
            <a:r>
              <a:rPr lang="en-US" sz="2400" dirty="0" smtClean="0"/>
              <a:t> should </a:t>
            </a:r>
            <a:r>
              <a:rPr lang="en-US" sz="2400" dirty="0"/>
              <a:t>be a simple solution.</a:t>
            </a:r>
            <a:endParaRPr lang="en-US" sz="2400" dirty="0">
              <a:ea typeface="Calibri" panose="020F0502020204030204" pitchFamily="34" charset="0"/>
              <a:cs typeface="Times New Roman" panose="02020603050405020304" pitchFamily="18" charset="0"/>
            </a:endParaRPr>
          </a:p>
          <a:p>
            <a:pPr>
              <a:buFont typeface="Wingdings" panose="05000000000000000000" pitchFamily="2" charset="2"/>
              <a:buChar char="Ø"/>
            </a:pPr>
            <a:r>
              <a:rPr lang="en-US" sz="2400" dirty="0"/>
              <a:t>Dental Clinics within the hospital could provide care to low-income patients who have nowhere else to turn.</a:t>
            </a:r>
          </a:p>
          <a:p>
            <a:pPr>
              <a:buFont typeface="Wingdings" panose="05000000000000000000" pitchFamily="2" charset="2"/>
              <a:buChar char="Ø"/>
            </a:pPr>
            <a:r>
              <a:rPr lang="en-US" sz="2400" dirty="0"/>
              <a:t>With a bold oral health plan, we can all but eliminate routine dental problems clogging ERs by providing the right care in the right place: the dental chair.</a:t>
            </a:r>
          </a:p>
          <a:p>
            <a:pPr>
              <a:buFont typeface="Wingdings" panose="05000000000000000000" pitchFamily="2" charset="2"/>
              <a:buChar char="Ø"/>
            </a:pPr>
            <a:r>
              <a:rPr lang="en-US" sz="2400" dirty="0" smtClean="0"/>
              <a:t>The </a:t>
            </a:r>
            <a:r>
              <a:rPr lang="en-US" sz="2400" dirty="0"/>
              <a:t>entire healthcare team should pitch in and turn this horrible situation around.</a:t>
            </a:r>
          </a:p>
          <a:p>
            <a:pPr marL="0" indent="0">
              <a:buNone/>
            </a:pPr>
            <a:endParaRPr lang="en-US" sz="2000" dirty="0">
              <a:latin typeface="Calisto MT" panose="02040603050505030304" pitchFamily="18" charset="0"/>
            </a:endParaRPr>
          </a:p>
          <a:p>
            <a:pPr marL="0" indent="0">
              <a:buNone/>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410622060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1800" b="1" i="1" dirty="0">
                <a:latin typeface="Calisto MT" panose="02040603050505030304" pitchFamily="18" charset="0"/>
              </a:rPr>
              <a:t>References</a:t>
            </a:r>
          </a:p>
        </p:txBody>
      </p:sp>
      <p:sp>
        <p:nvSpPr>
          <p:cNvPr id="3" name="Content Placeholder 2"/>
          <p:cNvSpPr>
            <a:spLocks noGrp="1"/>
          </p:cNvSpPr>
          <p:nvPr>
            <p:ph idx="1"/>
          </p:nvPr>
        </p:nvSpPr>
        <p:spPr>
          <a:xfrm>
            <a:off x="838200" y="1565564"/>
            <a:ext cx="10515600" cy="5049981"/>
          </a:xfrm>
        </p:spPr>
        <p:txBody>
          <a:bodyPr>
            <a:normAutofit/>
          </a:bodyPr>
          <a:lstStyle/>
          <a:p>
            <a:pPr marL="0" indent="0">
              <a:buNone/>
            </a:pPr>
            <a:r>
              <a:rPr lang="en-US" sz="1600" b="1" dirty="0"/>
              <a:t>Bentley, C. (2018). Integrating Oral Health into Social Marketing Campaigns: Program Development and Description for San Francisco Children ’s Oral Health Strategic Plan</a:t>
            </a:r>
            <a:r>
              <a:rPr lang="en-US" sz="1600" b="1" i="1" dirty="0"/>
              <a:t>. Pacific Journal of Health. 1</a:t>
            </a:r>
            <a:r>
              <a:rPr lang="en-US" sz="1600" b="1" dirty="0"/>
              <a:t>(2). pp.1-18. </a:t>
            </a:r>
          </a:p>
          <a:p>
            <a:pPr marL="0" indent="0">
              <a:buNone/>
            </a:pPr>
            <a:r>
              <a:rPr lang="en-US" sz="1600" b="1" dirty="0"/>
              <a:t>Dentistry Today (2020). Emergency room Visits for dental problems cost $2 billion a year. </a:t>
            </a:r>
          </a:p>
          <a:p>
            <a:pPr marL="0" indent="0">
              <a:buNone/>
            </a:pPr>
            <a:r>
              <a:rPr lang="en-US" sz="1600" b="1" dirty="0"/>
              <a:t>Langelier, M., </a:t>
            </a:r>
            <a:r>
              <a:rPr lang="en-US" sz="1600" b="1" dirty="0" err="1"/>
              <a:t>Rodat</a:t>
            </a:r>
            <a:r>
              <a:rPr lang="en-US" sz="1600" b="1" dirty="0"/>
              <a:t>, C., &amp; Moore, J. (2016). Case studies of 6 teledentistry programs: Strategies to increase access to general and specialty dental services. Oral Health Workforce Research Center, Center for Health Workforce Studies, School of Public Health, SUNY Albany.</a:t>
            </a:r>
          </a:p>
          <a:p>
            <a:pPr marL="0" indent="0">
              <a:buNone/>
            </a:pPr>
            <a:r>
              <a:rPr lang="en-US" sz="1600" b="1" dirty="0"/>
              <a:t>Mayo, A. T., &amp; Woolley, A. W. (2016). </a:t>
            </a:r>
            <a:r>
              <a:rPr lang="en-US" sz="1600" b="1" i="1" dirty="0"/>
              <a:t>Teamwork in health care: Maximizing collective intelligence via inclusive collaboration and open communication.  </a:t>
            </a:r>
            <a:r>
              <a:rPr lang="en-US" sz="1600" b="1" dirty="0"/>
              <a:t>American Medical Association Journal of Ethics. </a:t>
            </a:r>
            <a:endParaRPr lang="en-US" sz="1600" b="1" dirty="0" smtClean="0"/>
          </a:p>
          <a:p>
            <a:pPr marL="0" indent="0">
              <a:buNone/>
            </a:pPr>
            <a:r>
              <a:rPr lang="en-US" sz="1600" b="1" dirty="0" smtClean="0"/>
              <a:t>Minnesota </a:t>
            </a:r>
            <a:r>
              <a:rPr lang="en-US" sz="1600" b="1" dirty="0"/>
              <a:t>Department of Health. (2016). Dental Therapy </a:t>
            </a:r>
            <a:r>
              <a:rPr lang="en-US" sz="1600" b="1" dirty="0" err="1"/>
              <a:t>ToolKit</a:t>
            </a:r>
            <a:r>
              <a:rPr lang="en-US" sz="1600" b="1" dirty="0"/>
              <a:t>: Literature Review. </a:t>
            </a:r>
            <a:r>
              <a:rPr lang="en-US" sz="1600" b="1" i="1" dirty="0"/>
              <a:t>Office of Rural Health and Primary Care, Emerging Professions Program.</a:t>
            </a:r>
            <a:r>
              <a:rPr lang="en-US" sz="1600" b="1" dirty="0"/>
              <a:t> pp. 1-27. </a:t>
            </a:r>
            <a:endParaRPr lang="en-US" sz="1600" b="1" dirty="0" smtClean="0"/>
          </a:p>
          <a:p>
            <a:pPr marL="0" indent="0">
              <a:buNone/>
            </a:pPr>
            <a:r>
              <a:rPr lang="en-US" sz="1600" b="1" dirty="0" smtClean="0"/>
              <a:t>Public </a:t>
            </a:r>
            <a:r>
              <a:rPr lang="en-US" sz="1600" b="1" dirty="0"/>
              <a:t>health institute </a:t>
            </a:r>
            <a:r>
              <a:rPr lang="en-US" sz="1600" b="1" dirty="0" smtClean="0"/>
              <a:t>(photo slide 16)</a:t>
            </a:r>
            <a:endParaRPr lang="en-US" sz="1600" b="1" dirty="0"/>
          </a:p>
          <a:p>
            <a:pPr marL="0" indent="0">
              <a:buNone/>
            </a:pPr>
            <a:r>
              <a:rPr lang="en-US" sz="1600" b="1" dirty="0"/>
              <a:t>Sun, B. C., Chi, D. L., Schwarz, E., </a:t>
            </a:r>
            <a:r>
              <a:rPr lang="en-US" sz="1600" b="1" dirty="0" err="1"/>
              <a:t>Milgrom</a:t>
            </a:r>
            <a:r>
              <a:rPr lang="en-US" sz="1600" b="1" dirty="0"/>
              <a:t>, P., </a:t>
            </a:r>
            <a:r>
              <a:rPr lang="en-US" sz="1600" b="1" dirty="0" err="1"/>
              <a:t>Yagapen</a:t>
            </a:r>
            <a:r>
              <a:rPr lang="en-US" sz="1600" b="1" dirty="0"/>
              <a:t>, A., </a:t>
            </a:r>
            <a:r>
              <a:rPr lang="en-US" sz="1600" b="1" dirty="0" err="1"/>
              <a:t>Malveau</a:t>
            </a:r>
            <a:r>
              <a:rPr lang="en-US" sz="1600" b="1" dirty="0"/>
              <a:t>, S., Chen, Z., Chan, B., Danner, S., Owen, E., Morton, V., &amp; Lowe, R. A. (2015). Emergency department visits for </a:t>
            </a:r>
            <a:r>
              <a:rPr lang="en-US" sz="1600" b="1" dirty="0" err="1"/>
              <a:t>nontraumatic</a:t>
            </a:r>
            <a:r>
              <a:rPr lang="en-US" sz="1600" b="1" dirty="0"/>
              <a:t> dental problems: a mixed-methods study. </a:t>
            </a:r>
            <a:r>
              <a:rPr lang="en-US" sz="1600" b="1" i="1" dirty="0"/>
              <a:t>American journal of public health</a:t>
            </a:r>
            <a:r>
              <a:rPr lang="en-US" sz="1600" b="1" dirty="0"/>
              <a:t>, </a:t>
            </a:r>
            <a:r>
              <a:rPr lang="en-US" sz="1600" b="1" i="1" dirty="0"/>
              <a:t>105</a:t>
            </a:r>
            <a:r>
              <a:rPr lang="en-US" sz="1600" b="1" dirty="0"/>
              <a:t>(5), 947–955. </a:t>
            </a:r>
            <a:endParaRPr lang="en-US" sz="1600" b="1" dirty="0" smtClean="0"/>
          </a:p>
          <a:p>
            <a:pPr marL="0" indent="0">
              <a:buNone/>
            </a:pPr>
            <a:r>
              <a:rPr lang="en-US" sz="1600" b="1" dirty="0" smtClean="0"/>
              <a:t>Tomar</a:t>
            </a:r>
            <a:r>
              <a:rPr lang="en-US" sz="1600" b="1" dirty="0"/>
              <a:t>, S. L., </a:t>
            </a:r>
            <a:r>
              <a:rPr lang="en-US" sz="1600" b="1" dirty="0" err="1"/>
              <a:t>Carden</a:t>
            </a:r>
            <a:r>
              <a:rPr lang="en-US" sz="1600" b="1" dirty="0"/>
              <a:t>, D. L., Dodd, V. J., </a:t>
            </a:r>
            <a:r>
              <a:rPr lang="en-US" sz="1600" b="1" dirty="0" err="1"/>
              <a:t>Catalanotto</a:t>
            </a:r>
            <a:r>
              <a:rPr lang="en-US" sz="1600" b="1" dirty="0"/>
              <a:t>, F. A., &amp; Herndon, J. B. (2016). Trends in dental-related use of hospital emergency departments in Florida. </a:t>
            </a:r>
            <a:r>
              <a:rPr lang="en-US" sz="1600" b="1" i="1" dirty="0"/>
              <a:t>Journal of public health dentistry</a:t>
            </a:r>
            <a:r>
              <a:rPr lang="en-US" sz="1600" b="1" dirty="0"/>
              <a:t>, </a:t>
            </a:r>
            <a:r>
              <a:rPr lang="en-US" sz="1600" b="1" i="1" dirty="0"/>
              <a:t>76</a:t>
            </a:r>
            <a:r>
              <a:rPr lang="en-US" sz="1600" b="1" dirty="0"/>
              <a:t>(3), 249–257. </a:t>
            </a:r>
          </a:p>
          <a:p>
            <a:pPr marL="0" indent="0">
              <a:buNone/>
            </a:pPr>
            <a:endParaRPr lang="en-US" sz="1100" dirty="0"/>
          </a:p>
        </p:txBody>
      </p:sp>
    </p:spTree>
    <p:extLst>
      <p:ext uri="{BB962C8B-B14F-4D97-AF65-F5344CB8AC3E}">
        <p14:creationId xmlns:p14="http://schemas.microsoft.com/office/powerpoint/2010/main" val="43625517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0609" y="239721"/>
            <a:ext cx="11450782" cy="1004455"/>
          </a:xfrm>
        </p:spPr>
        <p:txBody>
          <a:bodyPr>
            <a:normAutofit/>
          </a:bodyPr>
          <a:lstStyle/>
          <a:p>
            <a:pPr algn="ctr"/>
            <a:r>
              <a:rPr lang="en-US" sz="2400" i="1" dirty="0">
                <a:latin typeface="Calisto MT" panose="02040603050505030304" pitchFamily="18" charset="0"/>
              </a:rPr>
              <a:t>References</a:t>
            </a:r>
          </a:p>
        </p:txBody>
      </p:sp>
      <p:sp>
        <p:nvSpPr>
          <p:cNvPr id="3" name="Content Placeholder 2"/>
          <p:cNvSpPr>
            <a:spLocks noGrp="1"/>
          </p:cNvSpPr>
          <p:nvPr>
            <p:ph idx="1"/>
          </p:nvPr>
        </p:nvSpPr>
        <p:spPr>
          <a:xfrm>
            <a:off x="751804" y="1407893"/>
            <a:ext cx="10688392" cy="4619419"/>
          </a:xfrm>
        </p:spPr>
        <p:txBody>
          <a:bodyPr>
            <a:normAutofit/>
          </a:bodyPr>
          <a:lstStyle/>
          <a:p>
            <a:pPr marL="0" indent="0">
              <a:buNone/>
            </a:pPr>
            <a:endParaRPr lang="en-US" sz="1200" b="1" dirty="0">
              <a:latin typeface="+mj-lt"/>
              <a:hlinkClick r:id="rId2"/>
            </a:endParaRPr>
          </a:p>
          <a:p>
            <a:pPr marL="0" indent="0">
              <a:buNone/>
            </a:pPr>
            <a:r>
              <a:rPr lang="en-US" sz="1600" dirty="0">
                <a:hlinkClick r:id="rId2"/>
              </a:rPr>
              <a:t>https://pdfslide.net/documents/analgesics-antibiotics-in-pediatric-dentistry.html</a:t>
            </a:r>
            <a:r>
              <a:rPr lang="en-US" sz="1600" dirty="0"/>
              <a:t> </a:t>
            </a:r>
            <a:r>
              <a:rPr lang="en-US" sz="1600" dirty="0" smtClean="0"/>
              <a:t> </a:t>
            </a:r>
            <a:r>
              <a:rPr lang="en-US" sz="1600" dirty="0"/>
              <a:t>(photo Slide </a:t>
            </a:r>
            <a:r>
              <a:rPr lang="en-US" sz="1600" dirty="0" smtClean="0"/>
              <a:t>5) </a:t>
            </a:r>
            <a:endParaRPr lang="en-US" sz="1600" dirty="0"/>
          </a:p>
          <a:p>
            <a:pPr marL="0" indent="0">
              <a:buNone/>
            </a:pPr>
            <a:r>
              <a:rPr lang="en-US" sz="1600" dirty="0">
                <a:hlinkClick r:id="rId3"/>
              </a:rPr>
              <a:t>https://www.drmarclazare.com/blog/low-cost-dental-care-options</a:t>
            </a:r>
            <a:r>
              <a:rPr lang="en-US" sz="1600" dirty="0"/>
              <a:t>  </a:t>
            </a:r>
            <a:r>
              <a:rPr lang="en-US" sz="1600" dirty="0" smtClean="0"/>
              <a:t>(photo Slide 4) </a:t>
            </a:r>
            <a:endParaRPr lang="en-US" sz="1600" dirty="0"/>
          </a:p>
          <a:p>
            <a:pPr marL="0" indent="0">
              <a:buNone/>
            </a:pPr>
            <a:r>
              <a:rPr lang="en-US" sz="1600" dirty="0">
                <a:hlinkClick r:id="rId4"/>
              </a:rPr>
              <a:t>https://ercare24.com/can-emergency-rooms-provide-dental-care/</a:t>
            </a:r>
            <a:r>
              <a:rPr lang="en-US" sz="1600" dirty="0"/>
              <a:t> </a:t>
            </a:r>
            <a:r>
              <a:rPr lang="en-US" sz="1600" dirty="0" smtClean="0"/>
              <a:t> </a:t>
            </a:r>
            <a:r>
              <a:rPr lang="en-US" sz="1600" dirty="0"/>
              <a:t>(photo Slide </a:t>
            </a:r>
            <a:r>
              <a:rPr lang="en-US" sz="1600" dirty="0" smtClean="0"/>
              <a:t>3) </a:t>
            </a:r>
            <a:endParaRPr lang="en-US" sz="1600" dirty="0"/>
          </a:p>
          <a:p>
            <a:pPr marL="0" indent="0">
              <a:buNone/>
            </a:pPr>
            <a:r>
              <a:rPr lang="en-US" sz="1600" dirty="0">
                <a:hlinkClick r:id="rId5" action="ppaction://hlinkfile"/>
              </a:rPr>
              <a:t>file:///BCD_HPSA_SCR50_Qtr_Smry.pdf</a:t>
            </a:r>
            <a:r>
              <a:rPr lang="en-US" sz="1600" dirty="0"/>
              <a:t>  </a:t>
            </a:r>
            <a:r>
              <a:rPr lang="en-US" sz="1600" dirty="0" smtClean="0"/>
              <a:t> </a:t>
            </a:r>
            <a:r>
              <a:rPr lang="en-US" sz="1600" dirty="0"/>
              <a:t>(photo Slide </a:t>
            </a:r>
            <a:r>
              <a:rPr lang="en-US" sz="1600" dirty="0" smtClean="0"/>
              <a:t>12) </a:t>
            </a:r>
            <a:endParaRPr lang="en-US" sz="1600" dirty="0"/>
          </a:p>
          <a:p>
            <a:pPr marL="0" indent="0">
              <a:buNone/>
            </a:pPr>
            <a:r>
              <a:rPr lang="en-US" sz="1600" dirty="0">
                <a:hlinkClick r:id="rId6"/>
              </a:rPr>
              <a:t>https://journalofethics.ama-assn.org/article/language-based-inequity-health-care-who-poor-historian/2017-03</a:t>
            </a:r>
            <a:endParaRPr lang="en-US" sz="1600" dirty="0"/>
          </a:p>
          <a:p>
            <a:pPr marL="0" indent="0">
              <a:buNone/>
            </a:pPr>
            <a:r>
              <a:rPr lang="en-US" sz="1600" dirty="0">
                <a:hlinkClick r:id="rId7"/>
              </a:rPr>
              <a:t>http://</a:t>
            </a:r>
            <a:r>
              <a:rPr lang="en-US" sz="1600" dirty="0" smtClean="0">
                <a:hlinkClick r:id="rId7"/>
              </a:rPr>
              <a:t>media.news.health.ufl.edu/misc/cod-oralhealth/docs/resources/data/er_data/MANATEE_FINAL_1.pdf</a:t>
            </a:r>
            <a:r>
              <a:rPr lang="en-US" sz="1600" dirty="0"/>
              <a:t> (photo Slide </a:t>
            </a:r>
            <a:r>
              <a:rPr lang="en-US" sz="1600" dirty="0" smtClean="0"/>
              <a:t>17) </a:t>
            </a:r>
            <a:endParaRPr lang="en-US" sz="1600" dirty="0"/>
          </a:p>
          <a:p>
            <a:pPr marL="0" indent="0">
              <a:buNone/>
            </a:pPr>
            <a:r>
              <a:rPr lang="en-US" sz="1600" dirty="0">
                <a:hlinkClick r:id="rId8"/>
              </a:rPr>
              <a:t>https://xceed365.com/blog/2018/11/28/6-tips-on-setting-effective-goals-for-your-employees/</a:t>
            </a:r>
            <a:r>
              <a:rPr lang="en-US" sz="1600" dirty="0"/>
              <a:t> </a:t>
            </a:r>
            <a:r>
              <a:rPr lang="en-US" sz="1600" dirty="0" smtClean="0"/>
              <a:t> </a:t>
            </a:r>
            <a:r>
              <a:rPr lang="en-US" sz="1600" dirty="0"/>
              <a:t>(photo Slide </a:t>
            </a:r>
            <a:r>
              <a:rPr lang="en-US" sz="1600" dirty="0" smtClean="0"/>
              <a:t>1) </a:t>
            </a:r>
            <a:endParaRPr lang="en-US" sz="1600" dirty="0"/>
          </a:p>
          <a:p>
            <a:pPr marL="0" indent="0">
              <a:buNone/>
            </a:pPr>
            <a:r>
              <a:rPr lang="en-US" sz="1600" dirty="0">
                <a:hlinkClick r:id="rId9"/>
              </a:rPr>
              <a:t>https://health.gov/healthypeople/objectives-and-data/browse-objectives/health-care/increase-use-oral-health-care-system-oh-08</a:t>
            </a:r>
            <a:endParaRPr lang="en-US" sz="1600" dirty="0"/>
          </a:p>
          <a:p>
            <a:pPr marL="0" indent="0">
              <a:buNone/>
            </a:pPr>
            <a:r>
              <a:rPr lang="en-US" sz="1600" dirty="0" smtClean="0">
                <a:hlinkClick r:id="rId10"/>
              </a:rPr>
              <a:t>https</a:t>
            </a:r>
            <a:r>
              <a:rPr lang="en-US" sz="1600" dirty="0">
                <a:hlinkClick r:id="rId10"/>
              </a:rPr>
              <a:t>://</a:t>
            </a:r>
            <a:r>
              <a:rPr lang="en-US" sz="1600" dirty="0" smtClean="0">
                <a:hlinkClick r:id="rId10"/>
              </a:rPr>
              <a:t>www.apa.org/monitor/2019/12/ce-corner-race</a:t>
            </a:r>
            <a:r>
              <a:rPr lang="en-US" sz="1600" dirty="0" smtClean="0"/>
              <a:t> </a:t>
            </a:r>
            <a:r>
              <a:rPr lang="en-US" sz="1600" dirty="0"/>
              <a:t>(photo Slide </a:t>
            </a:r>
            <a:r>
              <a:rPr lang="en-US" sz="1600" dirty="0" smtClean="0"/>
              <a:t>10) </a:t>
            </a:r>
            <a:endParaRPr lang="en-US" sz="1600" dirty="0"/>
          </a:p>
          <a:p>
            <a:pPr marL="0" indent="0">
              <a:buNone/>
            </a:pPr>
            <a:r>
              <a:rPr lang="en-US" sz="1600" dirty="0">
                <a:hlinkClick r:id="rId11"/>
              </a:rPr>
              <a:t>https://</a:t>
            </a:r>
            <a:r>
              <a:rPr lang="en-US" sz="1600" dirty="0" smtClean="0">
                <a:hlinkClick r:id="rId11"/>
              </a:rPr>
              <a:t>chambleedental.com/blog/how-to-alleviate-tooth-pain/</a:t>
            </a:r>
            <a:r>
              <a:rPr lang="en-US" sz="1600" dirty="0" smtClean="0"/>
              <a:t> </a:t>
            </a:r>
            <a:r>
              <a:rPr lang="en-US" sz="1600" dirty="0"/>
              <a:t>(photo Slide </a:t>
            </a:r>
            <a:r>
              <a:rPr lang="en-US" sz="1600" dirty="0" smtClean="0"/>
              <a:t>2) </a:t>
            </a:r>
            <a:endParaRPr lang="en-US" sz="1600" dirty="0"/>
          </a:p>
          <a:p>
            <a:pPr marL="0" indent="0">
              <a:buNone/>
            </a:pPr>
            <a:r>
              <a:rPr lang="en-US" sz="1600" dirty="0">
                <a:hlinkClick r:id="rId12"/>
              </a:rPr>
              <a:t>https://www.dentaldelaware.com/news/dentist-accepting-medicaid-georgetown/</a:t>
            </a:r>
            <a:r>
              <a:rPr lang="en-US" sz="1600" dirty="0"/>
              <a:t> </a:t>
            </a:r>
            <a:r>
              <a:rPr lang="en-US" sz="1600" dirty="0" smtClean="0"/>
              <a:t> </a:t>
            </a:r>
            <a:r>
              <a:rPr lang="en-US" sz="1600" dirty="0"/>
              <a:t>(photo Slide </a:t>
            </a:r>
            <a:r>
              <a:rPr lang="en-US" sz="1600" dirty="0" smtClean="0"/>
              <a:t>11) </a:t>
            </a:r>
            <a:endParaRPr lang="en-US" sz="1600" dirty="0"/>
          </a:p>
          <a:p>
            <a:pPr marL="0" indent="0">
              <a:buNone/>
            </a:pPr>
            <a:endParaRPr lang="en-US" sz="1200" dirty="0">
              <a:latin typeface="+mj-lt"/>
            </a:endParaRPr>
          </a:p>
          <a:p>
            <a:pPr marL="0" indent="0">
              <a:buNone/>
            </a:pPr>
            <a:endParaRPr lang="en-US" sz="1100" dirty="0"/>
          </a:p>
        </p:txBody>
      </p:sp>
    </p:spTree>
    <p:extLst>
      <p:ext uri="{BB962C8B-B14F-4D97-AF65-F5344CB8AC3E}">
        <p14:creationId xmlns:p14="http://schemas.microsoft.com/office/powerpoint/2010/main" val="6761553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400" i="1" dirty="0">
                <a:latin typeface="+mn-lt"/>
              </a:rPr>
              <a:t>The utilization of </a:t>
            </a:r>
            <a:r>
              <a:rPr lang="en-US" sz="2400" i="1" dirty="0" smtClean="0">
                <a:latin typeface="+mn-lt"/>
              </a:rPr>
              <a:t>Emergency Departments </a:t>
            </a:r>
            <a:r>
              <a:rPr lang="en-US" sz="2400" i="1" dirty="0">
                <a:latin typeface="+mn-lt"/>
              </a:rPr>
              <a:t>for dental conditions</a:t>
            </a:r>
            <a:r>
              <a:rPr lang="en-US" sz="2400" i="1" dirty="0">
                <a:latin typeface="Calisto MT" panose="02040603050505030304" pitchFamily="18" charset="0"/>
              </a:rPr>
              <a:t>:</a:t>
            </a:r>
            <a:br>
              <a:rPr lang="en-US" sz="2400" i="1" dirty="0">
                <a:latin typeface="Calisto MT" panose="02040603050505030304" pitchFamily="18" charset="0"/>
              </a:rPr>
            </a:br>
            <a:endParaRPr lang="en-US" sz="2400" i="1" dirty="0">
              <a:latin typeface="Calisto MT" panose="02040603050505030304" pitchFamily="18" charset="0"/>
            </a:endParaRPr>
          </a:p>
        </p:txBody>
      </p:sp>
      <p:sp>
        <p:nvSpPr>
          <p:cNvPr id="3" name="Content Placeholder 2"/>
          <p:cNvSpPr>
            <a:spLocks noGrp="1"/>
          </p:cNvSpPr>
          <p:nvPr>
            <p:ph idx="1"/>
          </p:nvPr>
        </p:nvSpPr>
        <p:spPr>
          <a:xfrm>
            <a:off x="838200" y="1849583"/>
            <a:ext cx="10515600" cy="4327380"/>
          </a:xfrm>
        </p:spPr>
        <p:txBody>
          <a:bodyPr>
            <a:normAutofit/>
          </a:bodyPr>
          <a:lstStyle/>
          <a:p>
            <a:pPr>
              <a:buFont typeface="Wingdings" panose="05000000000000000000" pitchFamily="2" charset="2"/>
              <a:buChar char="Ø"/>
            </a:pPr>
            <a:r>
              <a:rPr lang="en-US" sz="2000" dirty="0" smtClean="0"/>
              <a:t>burdens the hospital</a:t>
            </a:r>
          </a:p>
          <a:p>
            <a:pPr>
              <a:buFont typeface="Wingdings" panose="05000000000000000000" pitchFamily="2" charset="2"/>
              <a:buChar char="Ø"/>
            </a:pPr>
            <a:r>
              <a:rPr lang="en-US" sz="2000" dirty="0" smtClean="0"/>
              <a:t> drains resources </a:t>
            </a:r>
          </a:p>
          <a:p>
            <a:pPr>
              <a:buFont typeface="Wingdings" panose="05000000000000000000" pitchFamily="2" charset="2"/>
              <a:buChar char="Ø"/>
            </a:pPr>
            <a:r>
              <a:rPr lang="en-US" sz="2000" dirty="0" smtClean="0"/>
              <a:t> </a:t>
            </a:r>
            <a:r>
              <a:rPr lang="en-US" sz="2000" dirty="0" smtClean="0">
                <a:solidFill>
                  <a:srgbClr val="FF0000"/>
                </a:solidFill>
              </a:rPr>
              <a:t>becomes a cycle of care that does not treat and solve the underlying patient problem</a:t>
            </a:r>
          </a:p>
          <a:p>
            <a:endParaRPr lang="en-US" dirty="0"/>
          </a:p>
          <a:p>
            <a:pPr marL="0" indent="0">
              <a:buNone/>
            </a:pPr>
            <a:endParaRPr lang="en-US" dirty="0"/>
          </a:p>
        </p:txBody>
      </p:sp>
      <p:pic>
        <p:nvPicPr>
          <p:cNvPr id="4" name="Picture 3"/>
          <p:cNvPicPr>
            <a:picLocks noChangeAspect="1"/>
          </p:cNvPicPr>
          <p:nvPr/>
        </p:nvPicPr>
        <p:blipFill>
          <a:blip r:embed="rId2"/>
          <a:stretch>
            <a:fillRect/>
          </a:stretch>
        </p:blipFill>
        <p:spPr>
          <a:xfrm>
            <a:off x="3234445" y="3674052"/>
            <a:ext cx="4366288" cy="2502910"/>
          </a:xfrm>
          <a:prstGeom prst="rect">
            <a:avLst/>
          </a:prstGeom>
        </p:spPr>
      </p:pic>
    </p:spTree>
    <p:extLst>
      <p:ext uri="{BB962C8B-B14F-4D97-AF65-F5344CB8AC3E}">
        <p14:creationId xmlns:p14="http://schemas.microsoft.com/office/powerpoint/2010/main" val="33200346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2800" b="1" i="1" dirty="0">
                <a:latin typeface="+mn-lt"/>
              </a:rPr>
              <a:t/>
            </a:r>
            <a:br>
              <a:rPr lang="en-US" sz="2800" b="1" i="1" dirty="0">
                <a:latin typeface="+mn-lt"/>
              </a:rPr>
            </a:br>
            <a:r>
              <a:rPr lang="en-US" sz="2400" i="1" dirty="0">
                <a:latin typeface="+mn-lt"/>
              </a:rPr>
              <a:t>A major driver of dental-related </a:t>
            </a:r>
            <a:r>
              <a:rPr lang="en-US" sz="2400" i="1" dirty="0" smtClean="0">
                <a:latin typeface="+mn-lt"/>
              </a:rPr>
              <a:t>Emergency Department </a:t>
            </a:r>
            <a:r>
              <a:rPr lang="en-US" sz="2400" i="1" dirty="0">
                <a:latin typeface="+mn-lt"/>
              </a:rPr>
              <a:t>visits is a failure to ensure that disadvantaged people have access to routine preventive and restorative </a:t>
            </a:r>
            <a:r>
              <a:rPr lang="en-US" sz="2400" i="1" dirty="0" smtClean="0">
                <a:latin typeface="+mn-lt"/>
              </a:rPr>
              <a:t>care.</a:t>
            </a:r>
            <a:r>
              <a:rPr lang="en-US" sz="2400" b="1" i="1" dirty="0">
                <a:latin typeface="+mn-lt"/>
              </a:rPr>
              <a:t/>
            </a:r>
            <a:br>
              <a:rPr lang="en-US" sz="2400" b="1" i="1" dirty="0">
                <a:latin typeface="+mn-lt"/>
              </a:rPr>
            </a:br>
            <a:endParaRPr lang="en-US" sz="2400" b="1" i="1" dirty="0">
              <a:latin typeface="+mn-lt"/>
            </a:endParaRPr>
          </a:p>
        </p:txBody>
      </p:sp>
      <p:pic>
        <p:nvPicPr>
          <p:cNvPr id="8194" name="Picture 2" descr="Tips For Low-Cost Dental Care Options | New York, NY"/>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3395662" y="1977231"/>
            <a:ext cx="5400675" cy="4048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49968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2400" b="1" i="1" dirty="0">
                <a:latin typeface="+mn-lt"/>
              </a:rPr>
              <a:t/>
            </a:r>
            <a:br>
              <a:rPr lang="en-US" sz="2400" b="1" i="1" dirty="0">
                <a:latin typeface="+mn-lt"/>
              </a:rPr>
            </a:br>
            <a:r>
              <a:rPr lang="en-US" sz="2400" i="1" dirty="0">
                <a:latin typeface="+mn-lt"/>
              </a:rPr>
              <a:t>Emergency departments are not equipped or staffed to provide definitive dental services, and most patients attending for a dental complaint receive only temporary palliative </a:t>
            </a:r>
            <a:r>
              <a:rPr lang="en-US" sz="2400" i="1" dirty="0" smtClean="0">
                <a:latin typeface="+mn-lt"/>
              </a:rPr>
              <a:t>care.</a:t>
            </a:r>
            <a:r>
              <a:rPr lang="en-US" sz="2400" i="1" dirty="0">
                <a:latin typeface="+mn-lt"/>
              </a:rPr>
              <a:t/>
            </a:r>
            <a:br>
              <a:rPr lang="en-US" sz="2400" i="1" dirty="0">
                <a:latin typeface="+mn-lt"/>
              </a:rPr>
            </a:br>
            <a:endParaRPr lang="en-US" sz="2400" dirty="0">
              <a:latin typeface="+mn-lt"/>
            </a:endParaRPr>
          </a:p>
        </p:txBody>
      </p:sp>
      <p:pic>
        <p:nvPicPr>
          <p:cNvPr id="4" name="Content Placeholder 3"/>
          <p:cNvPicPr>
            <a:picLocks noGrp="1" noChangeAspect="1"/>
          </p:cNvPicPr>
          <p:nvPr>
            <p:ph idx="1"/>
          </p:nvPr>
        </p:nvPicPr>
        <p:blipFill>
          <a:blip r:embed="rId2"/>
          <a:stretch>
            <a:fillRect/>
          </a:stretch>
        </p:blipFill>
        <p:spPr>
          <a:xfrm>
            <a:off x="3904646" y="1912072"/>
            <a:ext cx="4382707" cy="4059237"/>
          </a:xfrm>
          <a:prstGeom prst="rect">
            <a:avLst/>
          </a:prstGeom>
        </p:spPr>
      </p:pic>
    </p:spTree>
    <p:extLst>
      <p:ext uri="{BB962C8B-B14F-4D97-AF65-F5344CB8AC3E}">
        <p14:creationId xmlns:p14="http://schemas.microsoft.com/office/powerpoint/2010/main" val="25137616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16420"/>
          </a:xfrm>
        </p:spPr>
        <p:txBody>
          <a:bodyPr>
            <a:normAutofit/>
          </a:bodyPr>
          <a:lstStyle/>
          <a:p>
            <a:pPr algn="ctr"/>
            <a:r>
              <a:rPr lang="en-US" sz="2400" i="1" dirty="0">
                <a:latin typeface="+mn-lt"/>
              </a:rPr>
              <a:t>The reliance on emergency room dental treatment is symptomatic of a larger problem:</a:t>
            </a:r>
          </a:p>
        </p:txBody>
      </p:sp>
      <p:sp>
        <p:nvSpPr>
          <p:cNvPr id="3" name="Content Placeholder 2"/>
          <p:cNvSpPr>
            <a:spLocks noGrp="1"/>
          </p:cNvSpPr>
          <p:nvPr>
            <p:ph idx="1"/>
          </p:nvPr>
        </p:nvSpPr>
        <p:spPr>
          <a:xfrm>
            <a:off x="914400" y="1281546"/>
            <a:ext cx="10515600" cy="4774478"/>
          </a:xfrm>
        </p:spPr>
        <p:txBody>
          <a:bodyPr/>
          <a:lstStyle/>
          <a:p>
            <a:endParaRPr lang="en-US" sz="2000" dirty="0" smtClean="0"/>
          </a:p>
          <a:p>
            <a:pPr>
              <a:buFont typeface="Wingdings" panose="05000000000000000000" pitchFamily="2" charset="2"/>
              <a:buChar char="Ø"/>
            </a:pPr>
            <a:r>
              <a:rPr lang="en-US" sz="2000" dirty="0" smtClean="0"/>
              <a:t>A </a:t>
            </a:r>
            <a:r>
              <a:rPr lang="en-US" sz="2000" dirty="0"/>
              <a:t>public that is alarmingly uneducated about the severe consequences of inadequate dental care.</a:t>
            </a:r>
          </a:p>
          <a:p>
            <a:pPr>
              <a:buFont typeface="Wingdings" panose="05000000000000000000" pitchFamily="2" charset="2"/>
              <a:buChar char="Ø"/>
            </a:pPr>
            <a:r>
              <a:rPr lang="en-US" sz="2000" dirty="0"/>
              <a:t>A system that refuses to acknowledge oral health as a crucial aspect of overall medical health</a:t>
            </a:r>
            <a:r>
              <a:rPr lang="en-US" sz="2000" dirty="0">
                <a:latin typeface="Calisto MT" panose="02040603050505030304" pitchFamily="18" charset="0"/>
              </a:rPr>
              <a:t>.</a:t>
            </a:r>
          </a:p>
          <a:p>
            <a:endParaRPr lang="en-US" dirty="0"/>
          </a:p>
          <a:p>
            <a:endParaRPr lang="en-US" dirty="0"/>
          </a:p>
        </p:txBody>
      </p:sp>
      <p:pic>
        <p:nvPicPr>
          <p:cNvPr id="5" name="Picture 4"/>
          <p:cNvPicPr>
            <a:picLocks noChangeAspect="1"/>
          </p:cNvPicPr>
          <p:nvPr/>
        </p:nvPicPr>
        <p:blipFill>
          <a:blip r:embed="rId2"/>
          <a:stretch>
            <a:fillRect/>
          </a:stretch>
        </p:blipFill>
        <p:spPr>
          <a:xfrm>
            <a:off x="1191490" y="2966462"/>
            <a:ext cx="8645237" cy="3089562"/>
          </a:xfrm>
          <a:prstGeom prst="rect">
            <a:avLst/>
          </a:prstGeom>
        </p:spPr>
      </p:pic>
    </p:spTree>
    <p:extLst>
      <p:ext uri="{BB962C8B-B14F-4D97-AF65-F5344CB8AC3E}">
        <p14:creationId xmlns:p14="http://schemas.microsoft.com/office/powerpoint/2010/main" val="6690939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096530"/>
          </a:xfrm>
        </p:spPr>
        <p:txBody>
          <a:bodyPr>
            <a:noAutofit/>
          </a:bodyPr>
          <a:lstStyle/>
          <a:p>
            <a:pPr algn="ctr"/>
            <a:r>
              <a:rPr lang="en-US" b="1" i="1" dirty="0">
                <a:latin typeface="+mn-lt"/>
              </a:rPr>
              <a:t/>
            </a:r>
            <a:br>
              <a:rPr lang="en-US" b="1" i="1" dirty="0">
                <a:latin typeface="+mn-lt"/>
              </a:rPr>
            </a:br>
            <a:r>
              <a:rPr lang="en-US" b="1" i="1" dirty="0">
                <a:latin typeface="+mn-lt"/>
              </a:rPr>
              <a:t/>
            </a:r>
            <a:br>
              <a:rPr lang="en-US" b="1" i="1" dirty="0">
                <a:latin typeface="+mn-lt"/>
              </a:rPr>
            </a:br>
            <a:r>
              <a:rPr lang="en-US" sz="2400" b="1" i="1" dirty="0">
                <a:latin typeface="+mn-lt"/>
              </a:rPr>
              <a:t>Access to dental services is a </a:t>
            </a:r>
            <a:r>
              <a:rPr lang="en-US" sz="2400" b="1" i="1" dirty="0" smtClean="0">
                <a:latin typeface="+mn-lt"/>
              </a:rPr>
              <a:t>challenge </a:t>
            </a:r>
            <a:r>
              <a:rPr lang="en-US" sz="2400" b="1" i="1" dirty="0">
                <a:latin typeface="+mn-lt"/>
              </a:rPr>
              <a:t>in Florida.</a:t>
            </a:r>
            <a:br>
              <a:rPr lang="en-US" sz="2400" b="1" i="1" dirty="0">
                <a:latin typeface="+mn-lt"/>
              </a:rPr>
            </a:br>
            <a:r>
              <a:rPr lang="en-US" b="1" i="1" dirty="0">
                <a:latin typeface="+mn-lt"/>
              </a:rPr>
              <a:t/>
            </a:r>
            <a:br>
              <a:rPr lang="en-US" b="1" i="1" dirty="0">
                <a:latin typeface="+mn-lt"/>
              </a:rPr>
            </a:br>
            <a:endParaRPr lang="en-US" b="1" i="1" dirty="0">
              <a:latin typeface="+mn-lt"/>
            </a:endParaRPr>
          </a:p>
        </p:txBody>
      </p:sp>
      <p:sp>
        <p:nvSpPr>
          <p:cNvPr id="3" name="Content Placeholder 2"/>
          <p:cNvSpPr>
            <a:spLocks noGrp="1"/>
          </p:cNvSpPr>
          <p:nvPr>
            <p:ph idx="1"/>
          </p:nvPr>
        </p:nvSpPr>
        <p:spPr>
          <a:xfrm>
            <a:off x="207818" y="1620981"/>
            <a:ext cx="11145982" cy="4555981"/>
          </a:xfrm>
        </p:spPr>
        <p:txBody>
          <a:bodyPr>
            <a:normAutofit/>
          </a:bodyPr>
          <a:lstStyle/>
          <a:p>
            <a:pPr marL="0" indent="0">
              <a:buNone/>
            </a:pPr>
            <a:r>
              <a:rPr lang="en-US" sz="2000" dirty="0"/>
              <a:t>Barriers to care:</a:t>
            </a:r>
          </a:p>
          <a:p>
            <a:pPr>
              <a:lnSpc>
                <a:spcPct val="100000"/>
              </a:lnSpc>
              <a:spcBef>
                <a:spcPts val="0"/>
              </a:spcBef>
            </a:pPr>
            <a:endParaRPr lang="en-US" sz="2000" dirty="0"/>
          </a:p>
          <a:p>
            <a:pPr>
              <a:lnSpc>
                <a:spcPct val="100000"/>
              </a:lnSpc>
              <a:spcBef>
                <a:spcPts val="0"/>
              </a:spcBef>
              <a:buFont typeface="Wingdings" panose="05000000000000000000" pitchFamily="2" charset="2"/>
              <a:buChar char="Ø"/>
            </a:pPr>
            <a:r>
              <a:rPr lang="en-US" sz="2000" dirty="0"/>
              <a:t>Affordability</a:t>
            </a:r>
          </a:p>
          <a:p>
            <a:pPr>
              <a:lnSpc>
                <a:spcPct val="100000"/>
              </a:lnSpc>
              <a:spcBef>
                <a:spcPts val="0"/>
              </a:spcBef>
              <a:buFont typeface="Wingdings" panose="05000000000000000000" pitchFamily="2" charset="2"/>
              <a:buChar char="Ø"/>
            </a:pPr>
            <a:r>
              <a:rPr lang="en-US" sz="2000" dirty="0"/>
              <a:t>Geographic location</a:t>
            </a:r>
          </a:p>
          <a:p>
            <a:pPr>
              <a:lnSpc>
                <a:spcPct val="100000"/>
              </a:lnSpc>
              <a:spcBef>
                <a:spcPts val="0"/>
              </a:spcBef>
              <a:buFont typeface="Wingdings" panose="05000000000000000000" pitchFamily="2" charset="2"/>
              <a:buChar char="Ø"/>
            </a:pPr>
            <a:r>
              <a:rPr lang="en-US" sz="2000" dirty="0"/>
              <a:t>Poor oral care literacy/language barrier</a:t>
            </a:r>
          </a:p>
          <a:p>
            <a:pPr>
              <a:lnSpc>
                <a:spcPct val="100000"/>
              </a:lnSpc>
              <a:spcBef>
                <a:spcPts val="0"/>
              </a:spcBef>
              <a:buFont typeface="Wingdings" panose="05000000000000000000" pitchFamily="2" charset="2"/>
              <a:buChar char="Ø"/>
            </a:pPr>
            <a:r>
              <a:rPr lang="en-US" sz="2000" dirty="0"/>
              <a:t>Low priority of dental public health </a:t>
            </a:r>
          </a:p>
          <a:p>
            <a:pPr lvl="0" eaLnBrk="0" fontAlgn="base" hangingPunct="0">
              <a:lnSpc>
                <a:spcPct val="100000"/>
              </a:lnSpc>
              <a:spcBef>
                <a:spcPts val="0"/>
              </a:spcBef>
              <a:buFont typeface="Wingdings" panose="05000000000000000000" pitchFamily="2" charset="2"/>
              <a:buChar char="Ø"/>
            </a:pPr>
            <a:r>
              <a:rPr lang="en-US" altLang="en-US" sz="2000" dirty="0"/>
              <a:t>Lack of awareness of the need for care</a:t>
            </a:r>
          </a:p>
          <a:p>
            <a:pPr lvl="0" eaLnBrk="0" fontAlgn="base" hangingPunct="0">
              <a:lnSpc>
                <a:spcPct val="100000"/>
              </a:lnSpc>
              <a:spcBef>
                <a:spcPts val="0"/>
              </a:spcBef>
              <a:buFont typeface="Wingdings" panose="05000000000000000000" pitchFamily="2" charset="2"/>
              <a:buChar char="Ø"/>
            </a:pPr>
            <a:r>
              <a:rPr lang="en-US" altLang="en-US" sz="2000" dirty="0"/>
              <a:t>Fear of dental procedures</a:t>
            </a:r>
          </a:p>
          <a:p>
            <a:pPr lvl="0" eaLnBrk="0" fontAlgn="base" hangingPunct="0">
              <a:lnSpc>
                <a:spcPct val="100000"/>
              </a:lnSpc>
              <a:spcBef>
                <a:spcPts val="0"/>
              </a:spcBef>
              <a:buFont typeface="Wingdings" panose="05000000000000000000" pitchFamily="2" charset="2"/>
              <a:buChar char="Ø"/>
            </a:pPr>
            <a:r>
              <a:rPr lang="en-US" altLang="en-US" sz="2000" dirty="0"/>
              <a:t>Lower levels of education and income</a:t>
            </a:r>
          </a:p>
          <a:p>
            <a:pPr lvl="0" eaLnBrk="0" fontAlgn="base" hangingPunct="0">
              <a:lnSpc>
                <a:spcPct val="100000"/>
              </a:lnSpc>
              <a:spcBef>
                <a:spcPts val="0"/>
              </a:spcBef>
              <a:buFont typeface="Wingdings" panose="05000000000000000000" pitchFamily="2" charset="2"/>
              <a:buChar char="Ø"/>
            </a:pPr>
            <a:r>
              <a:rPr lang="en-US" altLang="en-US" sz="2000" dirty="0"/>
              <a:t>Mal-distribution of dentists</a:t>
            </a:r>
          </a:p>
          <a:p>
            <a:pPr lvl="0" eaLnBrk="0" fontAlgn="base" hangingPunct="0">
              <a:lnSpc>
                <a:spcPct val="100000"/>
              </a:lnSpc>
              <a:spcBef>
                <a:spcPts val="0"/>
              </a:spcBef>
              <a:buFont typeface="Wingdings" panose="05000000000000000000" pitchFamily="2" charset="2"/>
              <a:buChar char="Ø"/>
            </a:pPr>
            <a:r>
              <a:rPr lang="en-US" altLang="en-US" sz="2000" dirty="0"/>
              <a:t>Lack of dentist participation on Medicaid</a:t>
            </a:r>
          </a:p>
          <a:p>
            <a:endParaRPr lang="en-US" dirty="0"/>
          </a:p>
          <a:p>
            <a:endParaRPr lang="en-US" dirty="0"/>
          </a:p>
        </p:txBody>
      </p:sp>
      <p:pic>
        <p:nvPicPr>
          <p:cNvPr id="4" name="Picture 3"/>
          <p:cNvPicPr>
            <a:picLocks noChangeAspect="1"/>
          </p:cNvPicPr>
          <p:nvPr/>
        </p:nvPicPr>
        <p:blipFill>
          <a:blip r:embed="rId2"/>
          <a:stretch>
            <a:fillRect/>
          </a:stretch>
        </p:blipFill>
        <p:spPr>
          <a:xfrm>
            <a:off x="6545839" y="2482128"/>
            <a:ext cx="3838575" cy="2600325"/>
          </a:xfrm>
          <a:prstGeom prst="rect">
            <a:avLst/>
          </a:prstGeom>
        </p:spPr>
      </p:pic>
    </p:spTree>
    <p:extLst>
      <p:ext uri="{BB962C8B-B14F-4D97-AF65-F5344CB8AC3E}">
        <p14:creationId xmlns:p14="http://schemas.microsoft.com/office/powerpoint/2010/main" val="41934406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32509"/>
            <a:ext cx="10515600" cy="1004454"/>
          </a:xfrm>
        </p:spPr>
        <p:txBody>
          <a:bodyPr>
            <a:noAutofit/>
          </a:bodyPr>
          <a:lstStyle/>
          <a:p>
            <a:pPr algn="ctr"/>
            <a:r>
              <a:rPr lang="en-US" sz="2400" i="1" dirty="0">
                <a:latin typeface="Calisto MT" panose="02040603050505030304" pitchFamily="18" charset="0"/>
              </a:rPr>
              <a:t/>
            </a:r>
            <a:br>
              <a:rPr lang="en-US" sz="2400" i="1" dirty="0">
                <a:latin typeface="Calisto MT" panose="02040603050505030304" pitchFamily="18" charset="0"/>
              </a:rPr>
            </a:br>
            <a:r>
              <a:rPr lang="en-US" sz="2400" i="1" dirty="0">
                <a:latin typeface="+mn-lt"/>
              </a:rPr>
              <a:t>Florida </a:t>
            </a:r>
            <a:r>
              <a:rPr lang="en-US" sz="2400" i="1" dirty="0" smtClean="0">
                <a:latin typeface="+mn-lt"/>
              </a:rPr>
              <a:t>is </a:t>
            </a:r>
            <a:r>
              <a:rPr lang="en-US" sz="2400" i="1" dirty="0">
                <a:latin typeface="+mn-lt"/>
              </a:rPr>
              <a:t>one of the most ethnically and racially diverse </a:t>
            </a:r>
            <a:r>
              <a:rPr lang="en-US" sz="2400" i="1" dirty="0" smtClean="0">
                <a:latin typeface="+mn-lt"/>
              </a:rPr>
              <a:t>states, with </a:t>
            </a:r>
            <a:r>
              <a:rPr lang="en-US" sz="2400" i="1" dirty="0">
                <a:latin typeface="+mn-lt"/>
              </a:rPr>
              <a:t>Hispanics/Latinos, African Americans, and Asians comprising of about 44% of Florida’s </a:t>
            </a:r>
            <a:r>
              <a:rPr lang="en-US" sz="2400" i="1" dirty="0" smtClean="0">
                <a:latin typeface="+mn-lt"/>
              </a:rPr>
              <a:t>population (21.73 million</a:t>
            </a:r>
            <a:r>
              <a:rPr lang="en-US" sz="2400" i="1" dirty="0" smtClean="0">
                <a:latin typeface="+mn-lt"/>
              </a:rPr>
              <a:t>, 2020</a:t>
            </a:r>
            <a:r>
              <a:rPr lang="en-US" sz="2400" i="1" dirty="0" smtClean="0">
                <a:latin typeface="+mn-lt"/>
              </a:rPr>
              <a:t>).</a:t>
            </a:r>
            <a:r>
              <a:rPr lang="en-US" sz="2400" i="1" dirty="0">
                <a:latin typeface="+mn-lt"/>
              </a:rPr>
              <a:t/>
            </a:r>
            <a:br>
              <a:rPr lang="en-US" sz="2400" i="1" dirty="0">
                <a:latin typeface="+mn-lt"/>
              </a:rPr>
            </a:br>
            <a:endParaRPr lang="en-US" sz="2400" i="1" dirty="0">
              <a:latin typeface="+mn-lt"/>
            </a:endParaRPr>
          </a:p>
        </p:txBody>
      </p:sp>
      <p:sp>
        <p:nvSpPr>
          <p:cNvPr id="3" name="Content Placeholder 2"/>
          <p:cNvSpPr>
            <a:spLocks noGrp="1"/>
          </p:cNvSpPr>
          <p:nvPr>
            <p:ph idx="1"/>
          </p:nvPr>
        </p:nvSpPr>
        <p:spPr>
          <a:xfrm>
            <a:off x="838200" y="1808018"/>
            <a:ext cx="10515600" cy="4368944"/>
          </a:xfrm>
        </p:spPr>
        <p:txBody>
          <a:bodyPr>
            <a:normAutofit/>
          </a:bodyPr>
          <a:lstStyle/>
          <a:p>
            <a:endParaRPr lang="en-US" sz="2000" dirty="0">
              <a:latin typeface="Calisto MT" panose="02040603050505030304" pitchFamily="18" charset="0"/>
            </a:endParaRPr>
          </a:p>
          <a:p>
            <a:pPr>
              <a:buFont typeface="Wingdings" panose="05000000000000000000" pitchFamily="2" charset="2"/>
              <a:buChar char="Ø"/>
            </a:pPr>
            <a:r>
              <a:rPr lang="en-US" sz="2000" dirty="0" smtClean="0"/>
              <a:t>An </a:t>
            </a:r>
            <a:r>
              <a:rPr lang="en-US" sz="2000" dirty="0"/>
              <a:t>estimated 16.3% of Florida residents live below the federal poverty level.</a:t>
            </a:r>
          </a:p>
          <a:p>
            <a:endParaRPr lang="en-US" sz="2000" dirty="0"/>
          </a:p>
        </p:txBody>
      </p:sp>
      <p:pic>
        <p:nvPicPr>
          <p:cNvPr id="4" name="Picture 3"/>
          <p:cNvPicPr>
            <a:picLocks noChangeAspect="1"/>
          </p:cNvPicPr>
          <p:nvPr/>
        </p:nvPicPr>
        <p:blipFill>
          <a:blip r:embed="rId2"/>
          <a:stretch>
            <a:fillRect/>
          </a:stretch>
        </p:blipFill>
        <p:spPr>
          <a:xfrm>
            <a:off x="838200" y="2881745"/>
            <a:ext cx="10300856" cy="2921577"/>
          </a:xfrm>
          <a:prstGeom prst="rect">
            <a:avLst/>
          </a:prstGeom>
        </p:spPr>
      </p:pic>
    </p:spTree>
    <p:extLst>
      <p:ext uri="{BB962C8B-B14F-4D97-AF65-F5344CB8AC3E}">
        <p14:creationId xmlns:p14="http://schemas.microsoft.com/office/powerpoint/2010/main" val="7020805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400" i="1" dirty="0">
                <a:latin typeface="+mn-lt"/>
              </a:rPr>
              <a:t>Florida’s Medicaid program provides only emergency </a:t>
            </a:r>
            <a:r>
              <a:rPr lang="en-US" sz="2400" i="1" dirty="0" smtClean="0">
                <a:latin typeface="+mn-lt"/>
              </a:rPr>
              <a:t>services.</a:t>
            </a:r>
            <a:endParaRPr lang="en-US" sz="2400" i="1" dirty="0">
              <a:latin typeface="+mn-lt"/>
            </a:endParaRPr>
          </a:p>
        </p:txBody>
      </p:sp>
      <p:sp>
        <p:nvSpPr>
          <p:cNvPr id="3" name="Content Placeholder 2"/>
          <p:cNvSpPr>
            <a:spLocks noGrp="1"/>
          </p:cNvSpPr>
          <p:nvPr>
            <p:ph idx="1"/>
          </p:nvPr>
        </p:nvSpPr>
        <p:spPr/>
        <p:txBody>
          <a:bodyPr>
            <a:normAutofit/>
          </a:bodyPr>
          <a:lstStyle/>
          <a:p>
            <a:endParaRPr lang="en-US" sz="2000" dirty="0" smtClean="0"/>
          </a:p>
          <a:p>
            <a:pPr>
              <a:buFont typeface="Wingdings" panose="05000000000000000000" pitchFamily="2" charset="2"/>
              <a:buChar char="Ø"/>
            </a:pPr>
            <a:r>
              <a:rPr lang="en-US" sz="2000" dirty="0" smtClean="0"/>
              <a:t>Florida </a:t>
            </a:r>
            <a:r>
              <a:rPr lang="en-US" sz="2000" dirty="0"/>
              <a:t>has one of the nation’s lowest Medicaid reimbursement </a:t>
            </a:r>
            <a:r>
              <a:rPr lang="en-US" sz="2000" dirty="0" smtClean="0"/>
              <a:t>rates.</a:t>
            </a:r>
            <a:endParaRPr lang="en-US" sz="2000" dirty="0"/>
          </a:p>
          <a:p>
            <a:pPr>
              <a:buFont typeface="Wingdings" panose="05000000000000000000" pitchFamily="2" charset="2"/>
              <a:buChar char="Ø"/>
            </a:pPr>
            <a:r>
              <a:rPr lang="en-US" sz="2000" dirty="0"/>
              <a:t>The state’s Medicaid dental program has the nation’s lowest rate of dentist </a:t>
            </a:r>
            <a:r>
              <a:rPr lang="en-US" sz="2000" dirty="0" smtClean="0"/>
              <a:t>participation.</a:t>
            </a:r>
            <a:endParaRPr lang="en-US" dirty="0"/>
          </a:p>
        </p:txBody>
      </p:sp>
      <p:pic>
        <p:nvPicPr>
          <p:cNvPr id="5" name="Picture 2" descr="Dentist Accepting Medicaid (in Georgetown) - Southern Delaware Dental  Specialis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10345" y="3290456"/>
            <a:ext cx="6109855" cy="21763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177275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docProps/app.xml><?xml version="1.0" encoding="utf-8"?>
<Properties xmlns="http://schemas.openxmlformats.org/officeDocument/2006/extended-properties" xmlns:vt="http://schemas.openxmlformats.org/officeDocument/2006/docPropsVTypes">
  <Template/>
  <TotalTime>7648</TotalTime>
  <Words>2281</Words>
  <Application>Microsoft Office PowerPoint</Application>
  <PresentationFormat>Widescreen</PresentationFormat>
  <Paragraphs>121</Paragraphs>
  <Slides>25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Arial</vt:lpstr>
      <vt:lpstr>Calibri</vt:lpstr>
      <vt:lpstr>Calibri Light</vt:lpstr>
      <vt:lpstr>Calisto MT</vt:lpstr>
      <vt:lpstr>Times New Roman</vt:lpstr>
      <vt:lpstr>Wingdings</vt:lpstr>
      <vt:lpstr>Office Theme</vt:lpstr>
      <vt:lpstr>     Issue: Using Hospital Emergency Departments in Florida for Dental Problems  Population: Underserved, Lower Socioeconomic Adults in Manatee County, Florida    </vt:lpstr>
      <vt:lpstr>  Acute pain and infection, lead individuals to seek care at one of the few facilities accessible to them:  </vt:lpstr>
      <vt:lpstr>The utilization of Emergency Departments for dental conditions: </vt:lpstr>
      <vt:lpstr> A major driver of dental-related Emergency Department visits is a failure to ensure that disadvantaged people have access to routine preventive and restorative care. </vt:lpstr>
      <vt:lpstr> Emergency departments are not equipped or staffed to provide definitive dental services, and most patients attending for a dental complaint receive only temporary palliative care. </vt:lpstr>
      <vt:lpstr>The reliance on emergency room dental treatment is symptomatic of a larger problem:</vt:lpstr>
      <vt:lpstr>  Access to dental services is a challenge in Florida.  </vt:lpstr>
      <vt:lpstr> Florida is one of the most ethnically and racially diverse states, with Hispanics/Latinos, African Americans, and Asians comprising of about 44% of Florida’s population (21.73 million, 2020). </vt:lpstr>
      <vt:lpstr>Florida’s Medicaid program provides only emergency services.</vt:lpstr>
      <vt:lpstr> As of December 31, 2020, Florida had 259 dental care health professional shortage areas. This is by far the greatest projected shortfall of dentists among the states. </vt:lpstr>
      <vt:lpstr> The number of dental-related visits to Florida Emergency Departments by persons aged 25-34 years comprised a larger proportion of visits than any other age group, accounting for about one-third (34.9%). About three-quarters of visits were by individuals covered by Medicaid (39.0%) or self-pay (35.6%). </vt:lpstr>
      <vt:lpstr>Total charges for dental-related emergency department visits in Florida increased about four-fold from $47.7 million in 2005 to $234.4 million in 2014. </vt:lpstr>
      <vt:lpstr>Manatee County Statistics</vt:lpstr>
      <vt:lpstr>  </vt:lpstr>
      <vt:lpstr>The only way that I can see a positive impact and a substantial reduction in ER visits for adults with oral pain is to bring a solution directly to the communities where we live.  </vt:lpstr>
      <vt:lpstr> Initiative: Get People the Right Care, in the Right Setting – Emergency Department to the Dental Chair </vt:lpstr>
      <vt:lpstr>    Plan: Build three Hospital Dental Clinics located inside of the Manatee County hospitals staffed with Employees and Volunteers. Patients must be a resident of Manatee County.   No one will be turned away because of inability to pay.   </vt:lpstr>
      <vt:lpstr>    Oral Health Care Plan in Manatee County, Florida     </vt:lpstr>
      <vt:lpstr> Oral Health Care Plan in Manatee County, Florida   </vt:lpstr>
      <vt:lpstr> Oral Health Care Plan in Manatee County, Florida   </vt:lpstr>
      <vt:lpstr>Oral Health Care Plan in Manatee County, Florida</vt:lpstr>
      <vt:lpstr>Oral Health Care Plan in Manatee County, Florida</vt:lpstr>
      <vt:lpstr>Conclusion</vt:lpstr>
      <vt:lpstr>References</vt:lpstr>
      <vt:lpstr>References</vt:lpstr>
    </vt:vector>
  </TitlesOfParts>
  <Company>Whip Mix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Medical-Dental Integration Team share efforts related to increasing awareness of the importance of oral health to overall health. Partner efforts include:  Medical/Dental Integration Pilot program in Miami Dade and Palm Beach County (FL Institute for Health Innovation)  Community Dental Health Coordinator program has expanded to 18 schools including Florida’s Hillsborough Community College  Parrish Medical Center, in partnership with local public health, has developed a model for emergency department diversion for those seeking dental care  Oral health education to pediatricians, pediatric residents, school nurses, and community groups continues including dental sealant and fluoride varnish education to pediatrician offices by UF School of Dentistry and to school nurses by Nova Southeastern University  MORE HEALTH provided a 45 minute dental health education lesson in individual classes to over 20,000 students in K, 1st, and 2nd grade this</dc:title>
  <dc:creator>Ravage Stryczny</dc:creator>
  <cp:lastModifiedBy>Ravage Stryczny</cp:lastModifiedBy>
  <cp:revision>435</cp:revision>
  <dcterms:created xsi:type="dcterms:W3CDTF">2021-03-04T15:37:38Z</dcterms:created>
  <dcterms:modified xsi:type="dcterms:W3CDTF">2021-03-11T02:15:10Z</dcterms:modified>
</cp:coreProperties>
</file>